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38.xml" ContentType="application/vnd.openxmlformats-officedocument.presentationml.tags+xml"/>
  <Override PartName="/ppt/notesSlides/notesSlide1.xml" ContentType="application/vnd.openxmlformats-officedocument.presentationml.notesSlide+xml"/>
  <Override PartName="/ppt/tags/tag3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0.xml" ContentType="application/vnd.openxmlformats-officedocument.presentationml.tags+xml"/>
  <Override PartName="/ppt/notesSlides/notesSlide10.xml" ContentType="application/vnd.openxmlformats-officedocument.presentationml.notesSlide+xml"/>
  <Override PartName="/ppt/tags/tag41.xml" ContentType="application/vnd.openxmlformats-officedocument.presentationml.tags+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44" r:id="rId4"/>
    <p:sldMasterId id="2147484383" r:id="rId5"/>
  </p:sldMasterIdLst>
  <p:notesMasterIdLst>
    <p:notesMasterId r:id="rId27"/>
  </p:notesMasterIdLst>
  <p:handoutMasterIdLst>
    <p:handoutMasterId r:id="rId28"/>
  </p:handoutMasterIdLst>
  <p:sldIdLst>
    <p:sldId id="2076137917" r:id="rId6"/>
    <p:sldId id="2076137918" r:id="rId7"/>
    <p:sldId id="2076137911" r:id="rId8"/>
    <p:sldId id="1370" r:id="rId9"/>
    <p:sldId id="2076137919" r:id="rId10"/>
    <p:sldId id="2076137922" r:id="rId11"/>
    <p:sldId id="2076137933" r:id="rId12"/>
    <p:sldId id="2076137951" r:id="rId13"/>
    <p:sldId id="2076137923" r:id="rId14"/>
    <p:sldId id="2076137952" r:id="rId15"/>
    <p:sldId id="2076137954" r:id="rId16"/>
    <p:sldId id="2076137957" r:id="rId17"/>
    <p:sldId id="2076137962" r:id="rId18"/>
    <p:sldId id="2076137959" r:id="rId19"/>
    <p:sldId id="2076137924" r:id="rId20"/>
    <p:sldId id="2076137935" r:id="rId21"/>
    <p:sldId id="2076137939" r:id="rId22"/>
    <p:sldId id="2076137940" r:id="rId23"/>
    <p:sldId id="2076137941" r:id="rId24"/>
    <p:sldId id="2076137920" r:id="rId25"/>
    <p:sldId id="2076137921" r:id="rId26"/>
  </p:sldIdLst>
  <p:sldSz cx="12436475" cy="6994525"/>
  <p:notesSz cx="6858000" cy="9144000"/>
  <p:custDataLst>
    <p:tags r:id="rId29"/>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oryboard" id="{0C8682EF-709C-4DD2-B11B-19E2D910C2A9}">
          <p14:sldIdLst>
            <p14:sldId id="2076137917"/>
            <p14:sldId id="2076137918"/>
            <p14:sldId id="2076137911"/>
          </p14:sldIdLst>
        </p14:section>
        <p14:section name="Main Section" id="{DBA7CB84-7B66-4E24-AC1A-2003CF831DC5}">
          <p14:sldIdLst>
            <p14:sldId id="1370"/>
            <p14:sldId id="2076137919"/>
            <p14:sldId id="2076137922"/>
            <p14:sldId id="2076137933"/>
            <p14:sldId id="2076137951"/>
            <p14:sldId id="2076137923"/>
            <p14:sldId id="2076137952"/>
            <p14:sldId id="2076137954"/>
            <p14:sldId id="2076137957"/>
            <p14:sldId id="2076137962"/>
            <p14:sldId id="2076137959"/>
            <p14:sldId id="2076137924"/>
            <p14:sldId id="2076137935"/>
            <p14:sldId id="2076137939"/>
            <p14:sldId id="2076137940"/>
            <p14:sldId id="2076137941"/>
            <p14:sldId id="2076137920"/>
            <p14:sldId id="2076137921"/>
          </p14:sldIdLst>
        </p14:section>
      </p14:sectionLst>
    </p:ext>
    <p:ext uri="{EFAFB233-063F-42B5-8137-9DF3F51BA10A}">
      <p15:sldGuideLst xmlns:p15="http://schemas.microsoft.com/office/powerpoint/2012/main">
        <p15:guide id="2" orient="horz" pos="4143">
          <p15:clr>
            <a:srgbClr val="A4A3A4"/>
          </p15:clr>
        </p15:guide>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FF0066"/>
    <a:srgbClr val="00BCF2"/>
    <a:srgbClr val="F2F2F2"/>
    <a:srgbClr val="000000"/>
    <a:srgbClr val="B3EBFB"/>
    <a:srgbClr val="DADAD8"/>
    <a:srgbClr val="B4B4B4"/>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549C30-68C0-4ED7-86D5-FEDD8F9D2641}" v="2" dt="2020-03-27T16:56:45.2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27" autoAdjust="0"/>
    <p:restoredTop sz="65767" autoAdjust="0"/>
  </p:normalViewPr>
  <p:slideViewPr>
    <p:cSldViewPr>
      <p:cViewPr varScale="1">
        <p:scale>
          <a:sx n="70" d="100"/>
          <a:sy n="70" d="100"/>
        </p:scale>
        <p:origin x="1266" y="72"/>
      </p:cViewPr>
      <p:guideLst>
        <p:guide orient="horz" pos="4143"/>
        <p:guide orient="horz" pos="4105"/>
        <p:guide pos="3917"/>
      </p:guideLst>
    </p:cSldViewPr>
  </p:slideViewPr>
  <p:outlineViewPr>
    <p:cViewPr>
      <p:scale>
        <a:sx n="33" d="100"/>
        <a:sy n="33" d="100"/>
      </p:scale>
      <p:origin x="0" y="-4872"/>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commentAuthors" Target="commentAuthors.xml"/><Relationship Id="rId35" Type="http://schemas.microsoft.com/office/2015/10/relationships/revisionInfo" Target="revisionInfo.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7/29/2020 11:39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7/29/2020 11:38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managed-vnet"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docs.microsoft.com/en-us/azure/azure-sql/database/transparent-data-encryption-tde-overview?toc=%2Fazure%2Fsynapse-analytics%2Ftoc.json&amp;bc=%2Fazure%2Fsynapse-analytics%2Fbreadcrumb%2Ftoc.json&amp;tabs=azure-portal"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synapse-analytics/security/how-to-connect-to-workspace-with-private-link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7/29/2020 11:38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7/29/2020 11:39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330D77EC-7210-4A9C-B813-11969CCBFAFC}" type="datetime8">
              <a:rPr lang="en-US" smtClean="0">
                <a:solidFill>
                  <a:prstClr val="black"/>
                </a:solidFill>
              </a:rPr>
              <a:t>7/29/2020 11:39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21</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45087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a:p>
            <a:endParaRPr lang="en-US" dirty="0">
              <a:hlinkClick r:id="rId4"/>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7/29/2020 11:38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579382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https://docs.microsoft.com/en-us/azure/synapse-analytics/security-baseline</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7/29/2020 11:38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413104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https://docs.microsoft.com/en-us/azure/synapse-analytics/security-baseline</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7/29/2020 11:38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536474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A Managed workspace </a:t>
            </a:r>
            <a:r>
              <a:rPr lang="en-US" sz="900" b="0" kern="1200" dirty="0" err="1">
                <a:solidFill>
                  <a:schemeClr val="tx1"/>
                </a:solidFill>
                <a:effectLst/>
                <a:latin typeface="Segoe UI Light" pitchFamily="34" charset="0"/>
                <a:ea typeface="+mn-ea"/>
                <a:cs typeface="+mn-cs"/>
              </a:rPr>
              <a:t>VNet</a:t>
            </a:r>
            <a:r>
              <a:rPr lang="en-US" sz="900" b="0" kern="1200" dirty="0">
                <a:solidFill>
                  <a:schemeClr val="tx1"/>
                </a:solidFill>
                <a:effectLst/>
                <a:latin typeface="Segoe UI Light" pitchFamily="34" charset="0"/>
                <a:ea typeface="+mn-ea"/>
                <a:cs typeface="+mn-cs"/>
              </a:rPr>
              <a:t> within Azure Synapse Analytics can only be deployed when you create the Azure Synapse workspace.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When you create your Azure Synapse workspace, you can choose to associate it to a </a:t>
            </a:r>
            <a:r>
              <a:rPr lang="en-US" sz="900" b="0" kern="1200" dirty="0" err="1">
                <a:solidFill>
                  <a:schemeClr val="tx1"/>
                </a:solidFill>
                <a:effectLst/>
                <a:latin typeface="Segoe UI Light" pitchFamily="34" charset="0"/>
                <a:ea typeface="+mn-ea"/>
                <a:cs typeface="+mn-cs"/>
              </a:rPr>
              <a:t>VNet</a:t>
            </a:r>
            <a:r>
              <a:rPr lang="en-US" sz="900" b="0" kern="1200" dirty="0">
                <a:solidFill>
                  <a:schemeClr val="tx1"/>
                </a:solidFill>
                <a:effectLst/>
                <a:latin typeface="Segoe UI Light" pitchFamily="34" charset="0"/>
                <a:ea typeface="+mn-ea"/>
                <a:cs typeface="+mn-cs"/>
              </a:rPr>
              <a:t>. The </a:t>
            </a:r>
            <a:r>
              <a:rPr lang="en-US" sz="900" b="0" kern="1200" dirty="0" err="1">
                <a:solidFill>
                  <a:schemeClr val="tx1"/>
                </a:solidFill>
                <a:effectLst/>
                <a:latin typeface="Segoe UI Light" pitchFamily="34" charset="0"/>
                <a:ea typeface="+mn-ea"/>
                <a:cs typeface="+mn-cs"/>
              </a:rPr>
              <a:t>VNet</a:t>
            </a:r>
            <a:r>
              <a:rPr lang="en-US" sz="900" b="0" kern="1200" dirty="0">
                <a:solidFill>
                  <a:schemeClr val="tx1"/>
                </a:solidFill>
                <a:effectLst/>
                <a:latin typeface="Segoe UI Light" pitchFamily="34" charset="0"/>
                <a:ea typeface="+mn-ea"/>
                <a:cs typeface="+mn-cs"/>
              </a:rPr>
              <a:t> associated with your workspace is managed by Azure Synapse. </a:t>
            </a:r>
            <a:r>
              <a:rPr lang="en-US" sz="900" b="0" i="1" kern="1200" dirty="0">
                <a:solidFill>
                  <a:schemeClr val="tx1"/>
                </a:solidFill>
                <a:effectLst/>
                <a:latin typeface="Segoe UI Light" pitchFamily="34" charset="0"/>
                <a:ea typeface="+mn-ea"/>
                <a:cs typeface="+mn-cs"/>
              </a:rPr>
              <a:t>This </a:t>
            </a:r>
            <a:r>
              <a:rPr lang="en-US" sz="900" b="0" i="1" kern="1200" dirty="0" err="1">
                <a:solidFill>
                  <a:schemeClr val="tx1"/>
                </a:solidFill>
                <a:effectLst/>
                <a:latin typeface="Segoe UI Light" pitchFamily="34" charset="0"/>
                <a:ea typeface="+mn-ea"/>
                <a:cs typeface="+mn-cs"/>
              </a:rPr>
              <a:t>VNet</a:t>
            </a:r>
            <a:r>
              <a:rPr lang="en-US" sz="900" b="0" i="1" kern="1200" dirty="0">
                <a:solidFill>
                  <a:schemeClr val="tx1"/>
                </a:solidFill>
                <a:effectLst/>
                <a:latin typeface="Segoe UI Light" pitchFamily="34" charset="0"/>
                <a:ea typeface="+mn-ea"/>
                <a:cs typeface="+mn-cs"/>
              </a:rPr>
              <a:t> is called a Managed workspace </a:t>
            </a:r>
            <a:r>
              <a:rPr lang="en-US" sz="900" b="0" i="1" kern="1200" dirty="0" err="1">
                <a:solidFill>
                  <a:schemeClr val="tx1"/>
                </a:solidFill>
                <a:effectLst/>
                <a:latin typeface="Segoe UI Light" pitchFamily="34" charset="0"/>
                <a:ea typeface="+mn-ea"/>
                <a:cs typeface="+mn-cs"/>
              </a:rPr>
              <a:t>Vnet</a:t>
            </a:r>
            <a:r>
              <a:rPr lang="en-US" sz="900" b="0" i="1" kern="1200" dirty="0">
                <a:solidFill>
                  <a:schemeClr val="tx1"/>
                </a:solidFill>
                <a:effectLst/>
                <a:latin typeface="Segoe UI Light" pitchFamily="34" charset="0"/>
                <a:ea typeface="+mn-ea"/>
                <a:cs typeface="+mn-cs"/>
              </a:rPr>
              <a:t>.</a:t>
            </a:r>
          </a:p>
          <a:p>
            <a:pPr marL="0" indent="0">
              <a:buNone/>
            </a:pPr>
            <a:r>
              <a:rPr lang="en-US" sz="900" dirty="0"/>
              <a:t>Benefits</a:t>
            </a:r>
          </a:p>
          <a:p>
            <a:pPr marL="171450" indent="-171450">
              <a:buFont typeface="Arial" panose="020B0604020202020204" pitchFamily="34" charset="0"/>
              <a:buChar char="•"/>
            </a:pPr>
            <a:r>
              <a:rPr lang="en-US" sz="900" dirty="0"/>
              <a:t>With a Managed workspace Virtual Network you can offload the burden of managing the Virtual Network to Azure Synapse.</a:t>
            </a:r>
          </a:p>
          <a:p>
            <a:pPr marL="171450" indent="-171450">
              <a:buFont typeface="Arial" panose="020B0604020202020204" pitchFamily="34" charset="0"/>
              <a:buChar char="•"/>
            </a:pPr>
            <a:r>
              <a:rPr lang="en-US" sz="900" dirty="0"/>
              <a:t>You don't have to configure inbound NSG rules on your own Virtual Networks to allow Azure Synapse management traffic to enter your Virtual Network. Misconfiguration of these NSG rules causes service disruption for customers.</a:t>
            </a:r>
          </a:p>
          <a:p>
            <a:pPr marL="171450" indent="-171450">
              <a:buFont typeface="Arial" panose="020B0604020202020204" pitchFamily="34" charset="0"/>
              <a:buChar char="•"/>
            </a:pPr>
            <a:r>
              <a:rPr lang="en-US" sz="900" dirty="0"/>
              <a:t>You don't need to create a subnet for your Spark clusters based on peak load.</a:t>
            </a:r>
          </a:p>
          <a:p>
            <a:pPr marL="171450" indent="-171450">
              <a:buFont typeface="Arial" panose="020B0604020202020204" pitchFamily="34" charset="0"/>
              <a:buChar char="•"/>
            </a:pPr>
            <a:r>
              <a:rPr lang="en-US" sz="900" dirty="0"/>
              <a:t>Managed workspace Virtual Network along with Managed private endpoints protects against data exfiltration. You can only create Managed private endpoints in a workspace that has a Managed workspace Virtual Network associated with it.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1" kern="1200" dirty="0">
              <a:solidFill>
                <a:schemeClr val="tx1"/>
              </a:solidFill>
              <a:effectLst/>
              <a:latin typeface="Segoe UI Light" pitchFamily="34" charset="0"/>
              <a:ea typeface="+mn-ea"/>
              <a:cs typeface="+mn-cs"/>
            </a:endParaRPr>
          </a:p>
          <a:p>
            <a:endParaRPr lang="en-US" sz="7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7/29/2020 11:38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551472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a:t>Managed private endpoints are private endpoints created in the Managed workspace Microsoft Azure Virtual Network establishing a private link to Azure resources. Azure Synapse manages these private endpoints on your behalf.</a:t>
            </a:r>
          </a:p>
          <a:p>
            <a:pPr marL="171450" indent="-171450">
              <a:buFont typeface="Arial" panose="020B0604020202020204" pitchFamily="34" charset="0"/>
              <a:buChar char="•"/>
            </a:pPr>
            <a:endParaRPr lang="en-US" sz="900" b="0" dirty="0"/>
          </a:p>
          <a:p>
            <a:pPr marL="171450" indent="-171450">
              <a:buFont typeface="Arial" panose="020B0604020202020204" pitchFamily="34" charset="0"/>
              <a:buChar char="•"/>
            </a:pPr>
            <a:r>
              <a:rPr lang="en-US" sz="900" b="0" dirty="0"/>
              <a:t>Only supported in Azure Synapse workspaces with a Managed workspace Virtual Network</a:t>
            </a:r>
          </a:p>
          <a:p>
            <a:pPr marL="171450" indent="-171450">
              <a:buFont typeface="Arial" panose="020B0604020202020204" pitchFamily="34" charset="0"/>
              <a:buChar char="•"/>
            </a:pPr>
            <a:r>
              <a:rPr lang="en-US" sz="900" b="0" dirty="0"/>
              <a:t>Initially created in a “Pending” state in Azure Synapse, initiates an approval workflow, and can be approved/rejected by the Private link resource owner. </a:t>
            </a:r>
          </a:p>
          <a:p>
            <a:pPr marL="171450" indent="-171450">
              <a:buFont typeface="Arial" panose="020B0604020202020204" pitchFamily="34" charset="0"/>
              <a:buChar char="•"/>
            </a:pPr>
            <a:r>
              <a:rPr lang="en-US" sz="900" b="0" dirty="0"/>
              <a:t>Only a Managed private endpoint in an </a:t>
            </a:r>
            <a:r>
              <a:rPr lang="en-US" sz="900" b="0" dirty="0">
                <a:solidFill>
                  <a:srgbClr val="C00000"/>
                </a:solidFill>
              </a:rPr>
              <a:t>approved</a:t>
            </a:r>
            <a:r>
              <a:rPr lang="en-US" sz="900" b="0" dirty="0"/>
              <a:t> state can send traffic to a given private link resource.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7/29/2020 11:53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63603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7/29/2020 11:59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553368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this article to learn how to create private </a:t>
            </a:r>
            <a:r>
              <a:rPr lang="en-US" dirty="0" err="1"/>
              <a:t>endpoins</a:t>
            </a:r>
            <a:r>
              <a:rPr lang="en-US" dirty="0"/>
              <a:t> to your Azure </a:t>
            </a:r>
            <a:r>
              <a:rPr lang="en-US"/>
              <a:t>Synapse workspace: </a:t>
            </a:r>
            <a:r>
              <a:rPr lang="en-US">
                <a:hlinkClick r:id="rId3"/>
              </a:rPr>
              <a:t>https://docs.microsoft.com/en-us/azure/synapse-analytics/security/how-to-connect-to-workspace-with-private-links</a:t>
            </a:r>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7/29/2020 12:52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0506301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images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7/29/2020 11:38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697159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4.jp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881285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lvl1pPr>
              <a:defRPr>
                <a:latin typeface="+mj-l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61827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1177388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95914"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663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3466041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440933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183314"/>
            <a:ext cx="5618874" cy="495520"/>
          </a:xfrm>
        </p:spPr>
        <p:txBody>
          <a:bodyPr tIns="64008"/>
          <a:lstStyle>
            <a:lvl1pPr>
              <a:defRPr sz="2800" spc="0">
                <a:solidFill>
                  <a:schemeClr val="tx2"/>
                </a:solidFill>
                <a:latin typeface="+mj-lt"/>
                <a:cs typeface="Segoe UI" panose="020B0502040204020203" pitchFamily="34"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51598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0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dirty="0"/>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3594106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451356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00" b="0" spc="0" baseline="0">
                <a:solidFill>
                  <a:schemeClr val="tx2"/>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659722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1407530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1" y="-16730"/>
            <a:ext cx="12436475" cy="7011255"/>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336396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3363065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4135002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192770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accent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114797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890858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2894439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4221549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454857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326969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6960923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163" y="0"/>
            <a:ext cx="12444412" cy="6994525"/>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30163" y="0"/>
            <a:ext cx="7742237" cy="6994525"/>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46770" y="568958"/>
            <a:ext cx="4299868" cy="349416"/>
          </a:xfrm>
          <a:prstGeom prst="rect">
            <a:avLst/>
          </a:prstGeom>
        </p:spPr>
      </p:pic>
    </p:spTree>
    <p:custDataLst>
      <p:tags r:id="rId1"/>
    </p:custDataLst>
    <p:extLst>
      <p:ext uri="{BB962C8B-B14F-4D97-AF65-F5344CB8AC3E}">
        <p14:creationId xmlns:p14="http://schemas.microsoft.com/office/powerpoint/2010/main" val="2960212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854379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0" y="0"/>
            <a:ext cx="9190037" cy="6994524"/>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24933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726380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11415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j-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74" spc="-52" baseline="0">
                <a:solidFill>
                  <a:schemeClr val="bg2"/>
                </a:solidFill>
                <a:effectLst/>
                <a:latin typeface="+mj-lt"/>
                <a:ea typeface="Segoe UI" pitchFamily="34" charset="0"/>
                <a:cs typeface="Segoe UI" pitchFamily="34" charset="0"/>
              </a:defRPr>
            </a:lvl1pPr>
          </a:lstStyle>
          <a:p>
            <a:pPr lvl="0"/>
            <a:r>
              <a:rPr lang="en-US" dirty="0"/>
              <a:t>Next:</a:t>
            </a:r>
          </a:p>
        </p:txBody>
      </p:sp>
    </p:spTree>
    <p:custDataLst>
      <p:tags r:id="rId1"/>
    </p:custDataLst>
    <p:extLst>
      <p:ext uri="{BB962C8B-B14F-4D97-AF65-F5344CB8AC3E}">
        <p14:creationId xmlns:p14="http://schemas.microsoft.com/office/powerpoint/2010/main" val="13347495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3647"/>
            <a:ext cx="5394960" cy="123076"/>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54125" y="438682"/>
            <a:ext cx="2106552" cy="113006"/>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a:latin typeface="Segoe UI Semibold" panose="020B0702040204020203" pitchFamily="34" charset="0"/>
                <a:cs typeface="Segoe UI Semibold" panose="020B0702040204020203" pitchFamily="34" charset="0"/>
              </a:rPr>
              <a:t>Monoline icons   </a:t>
            </a:r>
            <a:r>
              <a: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a:latin typeface="+mn-lt"/>
              <a:cs typeface="Segoe UI Semibold" panose="020B0702040204020203" pitchFamily="34" charset="0"/>
            </a:endParaRPr>
          </a:p>
        </p:txBody>
      </p:sp>
      <p:grpSp>
        <p:nvGrpSpPr>
          <p:cNvPr id="4" name="Group 3"/>
          <p:cNvGrpSpPr>
            <a:grpSpLocks noChangeAspect="1"/>
          </p:cNvGrpSpPr>
          <p:nvPr userDrawn="1"/>
        </p:nvGrpSpPr>
        <p:grpSpPr>
          <a:xfrm>
            <a:off x="11244205"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grpSp>
    </p:spTree>
    <p:custDataLst>
      <p:tags r:id="rId1"/>
    </p:custDataLst>
    <p:extLst>
      <p:ext uri="{BB962C8B-B14F-4D97-AF65-F5344CB8AC3E}">
        <p14:creationId xmlns:p14="http://schemas.microsoft.com/office/powerpoint/2010/main" val="512237103"/>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00059" y="466301"/>
            <a:ext cx="11239464" cy="690638"/>
          </a:xfrm>
        </p:spPr>
        <p:txBody>
          <a:bodyPr lIns="0" tIns="0" rIns="0" bIns="0"/>
          <a:lstStyle>
            <a:lvl1pPr>
              <a:defRPr sz="4488" b="0" i="0">
                <a:solidFill>
                  <a:schemeClr val="tx1"/>
                </a:solidFill>
                <a:latin typeface="Calibri Light"/>
                <a:cs typeface="Calibri Light"/>
              </a:defRPr>
            </a:lvl1pPr>
          </a:lstStyle>
          <a:p>
            <a:endParaRPr/>
          </a:p>
        </p:txBody>
      </p:sp>
      <p:sp>
        <p:nvSpPr>
          <p:cNvPr id="3" name="Holder 3"/>
          <p:cNvSpPr>
            <a:spLocks noGrp="1"/>
          </p:cNvSpPr>
          <p:nvPr>
            <p:ph type="body" idx="1"/>
          </p:nvPr>
        </p:nvSpPr>
        <p:spPr>
          <a:xfrm>
            <a:off x="595915" y="1464080"/>
            <a:ext cx="11239464" cy="430887"/>
          </a:xfrm>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7/29/2020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030075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6652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2976318"/>
            <a:ext cx="9327356" cy="627807"/>
          </a:xfrm>
          <a:noFill/>
        </p:spPr>
        <p:txBody>
          <a:bodyPr lIns="0" tIns="0" rIns="0" bIns="0" anchor="b" anchorCtr="0">
            <a:spAutoFit/>
          </a:bodyPr>
          <a:lstStyle>
            <a:lvl1pPr>
              <a:defRPr sz="408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76684"/>
          </a:xfrm>
          <a:noFill/>
        </p:spPr>
        <p:txBody>
          <a:bodyPr wrap="square" lIns="0" tIns="0" rIns="0" bIns="0">
            <a:spAutoFit/>
          </a:bodyPr>
          <a:lstStyle>
            <a:lvl1pPr marL="0" indent="0">
              <a:spcBef>
                <a:spcPts val="0"/>
              </a:spcBef>
              <a:buNone/>
              <a:defRPr sz="2448"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6545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8838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6994526"/>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45006" y="568956"/>
            <a:ext cx="4280787" cy="347865"/>
          </a:xfrm>
          <a:prstGeom prst="rect">
            <a:avLst/>
          </a:prstGeom>
        </p:spPr>
      </p:pic>
    </p:spTree>
    <p:custDataLst>
      <p:tags r:id="rId1"/>
    </p:custDataLst>
    <p:extLst>
      <p:ext uri="{BB962C8B-B14F-4D97-AF65-F5344CB8AC3E}">
        <p14:creationId xmlns:p14="http://schemas.microsoft.com/office/powerpoint/2010/main" val="4130780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4773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1446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3513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8264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697319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053"/>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443449" y="2495753"/>
            <a:ext cx="7396594" cy="376684"/>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443449" y="2057880"/>
            <a:ext cx="7398732"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178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600059" y="3243001"/>
            <a:ext cx="3246439" cy="508524"/>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8516293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600059" y="3243001"/>
            <a:ext cx="3246439" cy="508524"/>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spAutoFit/>
          </a:bodyPr>
          <a:lstStyle>
            <a:lvl1pPr marL="0" indent="0">
              <a:spcAft>
                <a:spcPts val="1224"/>
              </a:spcAft>
              <a:buNone/>
              <a:defRPr sz="2856"/>
            </a:lvl1pPr>
            <a:lvl2pPr marL="233149"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2454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1668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41945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206638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6071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22528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7724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11709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5620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24723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995112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8"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6"/>
            <a:ext cx="9795376" cy="609398"/>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257377"/>
            <a:ext cx="9853978" cy="1661737"/>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829388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
        <p:nvSpPr>
          <p:cNvPr id="9" name="Title 1"/>
          <p:cNvSpPr>
            <a:spLocks noGrp="1"/>
          </p:cNvSpPr>
          <p:nvPr>
            <p:ph type="title" hasCustomPrompt="1"/>
          </p:nvPr>
        </p:nvSpPr>
        <p:spPr>
          <a:xfrm>
            <a:off x="595916" y="3039033"/>
            <a:ext cx="6631615" cy="565091"/>
          </a:xfr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6" y="4041283"/>
            <a:ext cx="6631615" cy="313932"/>
          </a:xfrm>
          <a:noFill/>
        </p:spPr>
        <p:txBody>
          <a:bodyPr wrap="square" lIns="0" tIns="0" rIns="0" bIns="0">
            <a:spAutoFit/>
          </a:bodyPr>
          <a:lstStyle>
            <a:lvl1pPr marL="0" indent="0">
              <a:spcBef>
                <a:spcPts val="0"/>
              </a:spcBef>
              <a:buNone/>
              <a:defRPr sz="204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525082" y="1339020"/>
            <a:ext cx="4317100" cy="4316488"/>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691354" y="931209"/>
            <a:ext cx="3722348" cy="3932710"/>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36"/>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36"/>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36"/>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36"/>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36"/>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36"/>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36"/>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36"/>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36"/>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36"/>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36"/>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36"/>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36"/>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36"/>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36"/>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36"/>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36"/>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36"/>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36"/>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36"/>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36"/>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36"/>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36"/>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559776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3224538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333994" y="0"/>
            <a:ext cx="7110414" cy="6994524"/>
          </a:xfrm>
          <a:prstGeom prst="rect">
            <a:avLst/>
          </a:prstGeom>
          <a:noFill/>
        </p:spPr>
      </p:pic>
    </p:spTree>
    <p:custDataLst>
      <p:tags r:id="rId1"/>
    </p:custDataLst>
    <p:extLst>
      <p:ext uri="{BB962C8B-B14F-4D97-AF65-F5344CB8AC3E}">
        <p14:creationId xmlns:p14="http://schemas.microsoft.com/office/powerpoint/2010/main" val="2609055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1"/>
            <a:ext cx="7102475" cy="6994525"/>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324284" y="-16730"/>
            <a:ext cx="7112190" cy="7011255"/>
          </a:xfrm>
          <a:prstGeom prst="rect">
            <a:avLst/>
          </a:prstGeom>
        </p:spPr>
      </p:pic>
    </p:spTree>
    <p:custDataLst>
      <p:tags r:id="rId1"/>
    </p:custDataLst>
    <p:extLst>
      <p:ext uri="{BB962C8B-B14F-4D97-AF65-F5344CB8AC3E}">
        <p14:creationId xmlns:p14="http://schemas.microsoft.com/office/powerpoint/2010/main" val="1598668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atin typeface="+mj-lt"/>
              </a:defRPr>
            </a:lvl1pPr>
            <a:lvl2pPr marL="233149" indent="0">
              <a:buNone/>
              <a:defRPr/>
            </a:lvl2pPr>
            <a:lvl3pPr marL="466298" indent="0">
              <a:buNone/>
              <a:defRPr/>
            </a:lvl3pPr>
            <a:lvl4pPr marL="699447" indent="0">
              <a:buNone/>
              <a:defRPr/>
            </a:lvl4pPr>
            <a:lvl5pPr marL="932597"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840259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emf"/><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image" Target="../media/image12.emf"/><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theme" Target="../theme/theme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9"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38"/>
    </p:custDataLst>
    <p:extLst>
      <p:ext uri="{BB962C8B-B14F-4D97-AF65-F5344CB8AC3E}">
        <p14:creationId xmlns:p14="http://schemas.microsoft.com/office/powerpoint/2010/main" val="1987576074"/>
      </p:ext>
    </p:extLst>
  </p:cSld>
  <p:clrMap bg1="lt1" tx1="dk1" bg2="lt2" tx2="dk2" accent1="accent1" accent2="accent2" accent3="accent3" accent4="accent4" accent5="accent5" accent6="accent6" hlink="hlink" folHlink="folHlink"/>
  <p:sldLayoutIdLst>
    <p:sldLayoutId id="2147484374" r:id="rId1"/>
    <p:sldLayoutId id="2147484378" r:id="rId2"/>
    <p:sldLayoutId id="2147484377" r:id="rId3"/>
    <p:sldLayoutId id="2147484349" r:id="rId4"/>
    <p:sldLayoutId id="2147484347" r:id="rId5"/>
    <p:sldLayoutId id="2147484348" r:id="rId6"/>
    <p:sldLayoutId id="2147484345" r:id="rId7"/>
    <p:sldLayoutId id="2147484346"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82" r:id="rId24"/>
    <p:sldLayoutId id="2147484381" r:id="rId25"/>
    <p:sldLayoutId id="2147484366" r:id="rId26"/>
    <p:sldLayoutId id="2147484367" r:id="rId27"/>
    <p:sldLayoutId id="2147484368" r:id="rId28"/>
    <p:sldLayoutId id="2147484369" r:id="rId29"/>
    <p:sldLayoutId id="2147484373" r:id="rId30"/>
    <p:sldLayoutId id="2147484379" r:id="rId31"/>
    <p:sldLayoutId id="2147484370" r:id="rId32"/>
    <p:sldLayoutId id="2147484380" r:id="rId33"/>
    <p:sldLayoutId id="2147484371" r:id="rId34"/>
    <p:sldLayoutId id="2147484372" r:id="rId35"/>
    <p:sldLayoutId id="2147484407" r:id="rId36"/>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521993704"/>
      </p:ext>
    </p:extLst>
  </p:cSld>
  <p:clrMap bg1="lt1" tx1="dk1" bg2="lt2" tx2="dk2" accent1="accent1" accent2="accent2" accent3="accent3" accent4="accent4" accent5="accent5" accent6="accent6" hlink="hlink" folHlink="folHlink"/>
  <p:sldLayoutIdLst>
    <p:sldLayoutId id="2147484384" r:id="rId1"/>
    <p:sldLayoutId id="2147484385" r:id="rId2"/>
    <p:sldLayoutId id="2147484386" r:id="rId3"/>
    <p:sldLayoutId id="2147484387" r:id="rId4"/>
    <p:sldLayoutId id="2147484388" r:id="rId5"/>
    <p:sldLayoutId id="2147484389" r:id="rId6"/>
    <p:sldLayoutId id="2147484390" r:id="rId7"/>
    <p:sldLayoutId id="2147484391" r:id="rId8"/>
    <p:sldLayoutId id="2147484392" r:id="rId9"/>
    <p:sldLayoutId id="2147484393" r:id="rId10"/>
    <p:sldLayoutId id="2147484394" r:id="rId11"/>
    <p:sldLayoutId id="2147484395" r:id="rId12"/>
    <p:sldLayoutId id="2147484396" r:id="rId13"/>
    <p:sldLayoutId id="2147484397" r:id="rId14"/>
    <p:sldLayoutId id="2147484398" r:id="rId15"/>
    <p:sldLayoutId id="2147484399" r:id="rId16"/>
    <p:sldLayoutId id="2147484400" r:id="rId17"/>
    <p:sldLayoutId id="2147484401" r:id="rId18"/>
    <p:sldLayoutId id="2147484402" r:id="rId19"/>
    <p:sldLayoutId id="2147484403" r:id="rId20"/>
    <p:sldLayoutId id="2147484404" r:id="rId21"/>
    <p:sldLayoutId id="2147484405" r:id="rId22"/>
  </p:sldLayoutIdLst>
  <p:transition>
    <p:fade/>
  </p:transition>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5.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0.xml"/><Relationship Id="rId1" Type="http://schemas.openxmlformats.org/officeDocument/2006/relationships/tags" Target="../tags/tag4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2.xml"/><Relationship Id="rId1" Type="http://schemas.openxmlformats.org/officeDocument/2006/relationships/tags" Target="../tags/tag4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ED02E-75B2-4694-953B-5A2449E72929}"/>
              </a:ext>
            </a:extLst>
          </p:cNvPr>
          <p:cNvSpPr>
            <a:spLocks noGrp="1"/>
          </p:cNvSpPr>
          <p:nvPr>
            <p:ph type="title"/>
          </p:nvPr>
        </p:nvSpPr>
        <p:spPr>
          <a:xfrm>
            <a:off x="215580" y="118146"/>
            <a:ext cx="12005314" cy="448228"/>
          </a:xfrm>
        </p:spPr>
        <p:txBody>
          <a:bodyPr/>
          <a:lstStyle/>
          <a:p>
            <a:r>
              <a:rPr lang="en-US" sz="2856" dirty="0">
                <a:cs typeface="Segoe UI"/>
              </a:rPr>
              <a:t>Design Presentation: Security</a:t>
            </a:r>
            <a:endParaRPr lang="en-US" sz="2856" dirty="0"/>
          </a:p>
        </p:txBody>
      </p:sp>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2647746335"/>
              </p:ext>
            </p:extLst>
          </p:nvPr>
        </p:nvGraphicFramePr>
        <p:xfrm>
          <a:off x="215580" y="1069668"/>
          <a:ext cx="12056995" cy="5806711"/>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5253393">
                  <a:extLst>
                    <a:ext uri="{9D8B030D-6E8A-4147-A177-3AD203B41FA5}">
                      <a16:colId xmlns:a16="http://schemas.microsoft.com/office/drawing/2014/main" val="154658674"/>
                    </a:ext>
                  </a:extLst>
                </a:gridCol>
                <a:gridCol w="1515776">
                  <a:extLst>
                    <a:ext uri="{9D8B030D-6E8A-4147-A177-3AD203B41FA5}">
                      <a16:colId xmlns:a16="http://schemas.microsoft.com/office/drawing/2014/main" val="1161179677"/>
                    </a:ext>
                  </a:extLst>
                </a:gridCol>
                <a:gridCol w="3150380">
                  <a:extLst>
                    <a:ext uri="{9D8B030D-6E8A-4147-A177-3AD203B41FA5}">
                      <a16:colId xmlns:a16="http://schemas.microsoft.com/office/drawing/2014/main" val="44730979"/>
                    </a:ext>
                  </a:extLst>
                </a:gridCol>
              </a:tblGrid>
              <a:tr h="589541">
                <a:tc>
                  <a:txBody>
                    <a:bodyPr/>
                    <a:lstStyle/>
                    <a:p>
                      <a:r>
                        <a:rPr lang="en-US" sz="1100" b="1" dirty="0"/>
                        <a:t>Session Day/Time:</a:t>
                      </a:r>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tc>
                  <a:txBody>
                    <a:bodyPr/>
                    <a:lstStyle/>
                    <a:p>
                      <a:r>
                        <a:rPr lang="en-US" sz="1100" b="1"/>
                        <a:t>Presenters/SMEs:</a:t>
                      </a:r>
                      <a:endParaRPr lang="en-US" sz="1100"/>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extLst>
                  <a:ext uri="{0D108BD9-81ED-4DB2-BD59-A6C34878D82A}">
                    <a16:rowId xmlns:a16="http://schemas.microsoft.com/office/drawing/2014/main" val="3449140663"/>
                  </a:ext>
                </a:extLst>
              </a:tr>
              <a:tr h="548645">
                <a:tc>
                  <a:txBody>
                    <a:bodyPr/>
                    <a:lstStyle/>
                    <a:p>
                      <a:r>
                        <a:rPr lang="en-US" sz="1100" b="1"/>
                        <a:t>Virtual</a:t>
                      </a:r>
                      <a:r>
                        <a:rPr lang="en-US" sz="1100" b="1" baseline="0"/>
                        <a:t> Format and Software:</a:t>
                      </a:r>
                      <a:endParaRPr lang="en-US" sz="1100" b="1"/>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sz="1050" b="1" kern="1200">
                        <a:solidFill>
                          <a:schemeClr val="tx1"/>
                        </a:solidFill>
                        <a:latin typeface="+mn-lt"/>
                        <a:ea typeface="+mn-ea"/>
                        <a:cs typeface="+mn-cs"/>
                      </a:endParaRPr>
                    </a:p>
                  </a:txBody>
                  <a:tcPr anchor="ctr">
                    <a:solidFill>
                      <a:srgbClr val="D9D9D9"/>
                    </a:solidFill>
                  </a:tcPr>
                </a:tc>
                <a:tc hMerge="1">
                  <a:txBody>
                    <a:bodyPr/>
                    <a:lstStyle/>
                    <a:p>
                      <a:endParaRPr lang="en-US"/>
                    </a:p>
                  </a:txBody>
                  <a:tcPr/>
                </a:tc>
                <a:extLst>
                  <a:ext uri="{0D108BD9-81ED-4DB2-BD59-A6C34878D82A}">
                    <a16:rowId xmlns:a16="http://schemas.microsoft.com/office/drawing/2014/main" val="3005430204"/>
                  </a:ext>
                </a:extLst>
              </a:tr>
              <a:tr h="325080">
                <a:tc>
                  <a:txBody>
                    <a:bodyPr/>
                    <a:lstStyle/>
                    <a:p>
                      <a:r>
                        <a:rPr lang="en-US" sz="1100" b="1"/>
                        <a:t>Cohort / Breakout Mgmt</a:t>
                      </a:r>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09090798"/>
                  </a:ext>
                </a:extLst>
              </a:tr>
              <a:tr h="854886">
                <a:tc>
                  <a:txBody>
                    <a:bodyPr/>
                    <a:lstStyle/>
                    <a:p>
                      <a:r>
                        <a:rPr lang="en-US" sz="1100" b="1" baseline="0" dirty="0">
                          <a:highlight>
                            <a:srgbClr val="FFFF00"/>
                          </a:highlight>
                        </a:rPr>
                        <a:t>Objective of Session:</a:t>
                      </a:r>
                      <a:endParaRPr lang="en-US" sz="1100" b="1" dirty="0">
                        <a:highlight>
                          <a:srgbClr val="FFFF00"/>
                        </a:highlight>
                      </a:endParaRPr>
                    </a:p>
                  </a:txBody>
                  <a:tcPr marL="93260" marR="93260" marT="46630" marB="46630" anchor="ctr">
                    <a:solidFill>
                      <a:schemeClr val="bg1">
                        <a:lumMod val="85000"/>
                      </a:schemeClr>
                    </a:solidFill>
                  </a:tcPr>
                </a:tc>
                <a:tc gridSpan="3">
                  <a:txBody>
                    <a:bodyPr/>
                    <a:lstStyle/>
                    <a:p>
                      <a:pPr marL="0" marR="0" lvl="0" indent="0" algn="l">
                        <a:lnSpc>
                          <a:spcPct val="100000"/>
                        </a:lnSpc>
                        <a:spcBef>
                          <a:spcPts val="0"/>
                        </a:spcBef>
                        <a:spcAft>
                          <a:spcPts val="0"/>
                        </a:spcAft>
                        <a:buFontTx/>
                        <a:buNone/>
                      </a:pPr>
                      <a:r>
                        <a:rPr lang="en-US" sz="1100" kern="1200" dirty="0">
                          <a:solidFill>
                            <a:schemeClr val="tx1"/>
                          </a:solidFill>
                          <a:latin typeface="+mn-lt"/>
                          <a:ea typeface="+mn-ea"/>
                          <a:cs typeface="+mn-cs"/>
                        </a:rPr>
                        <a:t>As a result of attending this, attendees will better be able to…</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38286531"/>
                  </a:ext>
                </a:extLst>
              </a:tr>
              <a:tr h="869552">
                <a:tc>
                  <a:txBody>
                    <a:bodyPr/>
                    <a:lstStyle/>
                    <a:p>
                      <a:r>
                        <a:rPr lang="en-US" sz="1100" b="1"/>
                        <a:t>Existing Sources:</a:t>
                      </a:r>
                    </a:p>
                  </a:txBody>
                  <a:tcPr marL="93260" marR="93260" marT="46630" marB="46630" anchor="ctr">
                    <a:solidFill>
                      <a:schemeClr val="bg1">
                        <a:lumMod val="85000"/>
                      </a:schemeClr>
                    </a:solidFill>
                  </a:tcPr>
                </a:tc>
                <a:tc gridSpan="3">
                  <a:txBody>
                    <a:bodyPr/>
                    <a:lstStyle/>
                    <a:p>
                      <a:r>
                        <a:rPr lang="en-US" sz="1100" dirty="0"/>
                        <a:t>&lt;link to any supporting content sources (if any)&gt;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32091753"/>
                  </a:ext>
                </a:extLst>
              </a:tr>
              <a:tr h="869552">
                <a:tc>
                  <a:txBody>
                    <a:bodyPr/>
                    <a:lstStyle/>
                    <a:p>
                      <a:r>
                        <a:rPr lang="en-US" sz="1100" b="1"/>
                        <a:t>Learner</a:t>
                      </a:r>
                      <a:r>
                        <a:rPr lang="en-US" sz="1100" b="1" baseline="0"/>
                        <a:t> Content:</a:t>
                      </a:r>
                      <a:endParaRPr lang="en-US" sz="1100" b="1"/>
                    </a:p>
                  </a:txBody>
                  <a:tcPr marL="93260" marR="93260" marT="46630" marB="46630" anchor="ctr">
                    <a:solidFill>
                      <a:schemeClr val="bg1">
                        <a:lumMod val="85000"/>
                      </a:schemeClr>
                    </a:solidFill>
                  </a:tcPr>
                </a:tc>
                <a:tc gridSpan="3">
                  <a:txBody>
                    <a:bodyPr/>
                    <a:lstStyle/>
                    <a:p>
                      <a:r>
                        <a:rPr lang="en-US" sz="1100" dirty="0"/>
                        <a:t>&lt;Link to draft ppt slide deck and any other materials that the attendees would be seeing or using as part of this session&gt;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57621340"/>
                  </a:ext>
                </a:extLst>
              </a:tr>
              <a:tr h="869552">
                <a:tc>
                  <a:txBody>
                    <a:bodyPr/>
                    <a:lstStyle/>
                    <a:p>
                      <a:r>
                        <a:rPr lang="en-US" sz="1100" b="1"/>
                        <a:t>Presenter/ SME Guide Content:</a:t>
                      </a:r>
                    </a:p>
                  </a:txBody>
                  <a:tcPr marL="93260" marR="93260" marT="46630" marB="46630" anchor="ctr">
                    <a:solidFill>
                      <a:schemeClr val="bg1">
                        <a:lumMod val="85000"/>
                      </a:schemeClr>
                    </a:solidFill>
                  </a:tcPr>
                </a:tc>
                <a:tc gridSpan="3">
                  <a:txBody>
                    <a:bodyPr/>
                    <a:lstStyle/>
                    <a:p>
                      <a:r>
                        <a:rPr lang="en-US" sz="1100" dirty="0"/>
                        <a:t>&lt;Link to any supporting materials that are just for the presenter and/or supporting SMEs&gt;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86877943"/>
                  </a:ext>
                </a:extLst>
              </a:tr>
              <a:tr h="879903">
                <a:tc>
                  <a:txBody>
                    <a:bodyPr/>
                    <a:lstStyle/>
                    <a:p>
                      <a:r>
                        <a:rPr lang="en-US" sz="1100" b="1"/>
                        <a:t>Required Homework</a:t>
                      </a:r>
                      <a:r>
                        <a:rPr lang="en-US" sz="1100" b="1" baseline="0"/>
                        <a:t> + name of session for HW review:</a:t>
                      </a:r>
                      <a:endParaRPr lang="en-US" sz="1100" b="1"/>
                    </a:p>
                  </a:txBody>
                  <a:tcPr marL="93260" marR="93260" marT="46630" marB="46630" anchor="ctr">
                    <a:solidFill>
                      <a:schemeClr val="bg1">
                        <a:lumMod val="85000"/>
                      </a:schemeClr>
                    </a:solidFill>
                  </a:tcPr>
                </a:tc>
                <a:tc grid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No homework or pre-required content needed for this session</a:t>
                      </a:r>
                    </a:p>
                  </a:txBody>
                  <a:tcPr marL="93260" marR="93260" marT="46630" marB="46630" anchor="ctr"/>
                </a:tc>
                <a:tc hMerge="1">
                  <a:txBody>
                    <a:bodyPr/>
                    <a:lstStyle/>
                    <a:p>
                      <a:endParaRPr lang="en-US" i="1"/>
                    </a:p>
                  </a:txBody>
                  <a:tcPr anchor="ctr">
                    <a:solidFill>
                      <a:srgbClr val="D9D9D9"/>
                    </a:solidFill>
                  </a:tcPr>
                </a:tc>
                <a:tc hMerge="1">
                  <a:txBody>
                    <a:bodyPr/>
                    <a:lstStyle/>
                    <a:p>
                      <a:endParaRPr lang="en-US" i="1"/>
                    </a:p>
                  </a:txBody>
                  <a:tcPr anchor="ctr"/>
                </a:tc>
                <a:extLst>
                  <a:ext uri="{0D108BD9-81ED-4DB2-BD59-A6C34878D82A}">
                    <a16:rowId xmlns:a16="http://schemas.microsoft.com/office/drawing/2014/main" val="1609438036"/>
                  </a:ext>
                </a:extLst>
              </a:tr>
            </a:tbl>
          </a:graphicData>
        </a:graphic>
      </p:graphicFrame>
      <p:sp>
        <p:nvSpPr>
          <p:cNvPr id="4" name="Rectangle 3"/>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3" name="Table 7">
            <a:extLst>
              <a:ext uri="{FF2B5EF4-FFF2-40B4-BE49-F238E27FC236}">
                <a16:creationId xmlns:a16="http://schemas.microsoft.com/office/drawing/2014/main" id="{58D8C2C2-61D7-4636-B1EB-71E2ABEBBC41}"/>
              </a:ext>
            </a:extLst>
          </p:cNvPr>
          <p:cNvGraphicFramePr>
            <a:graphicFrameLocks noGrp="1"/>
          </p:cNvGraphicFramePr>
          <p:nvPr/>
        </p:nvGraphicFramePr>
        <p:xfrm>
          <a:off x="9765249" y="710584"/>
          <a:ext cx="2507327" cy="291086"/>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91086">
                <a:tc>
                  <a:txBody>
                    <a:bodyPr/>
                    <a:lstStyle/>
                    <a:p>
                      <a:pPr algn="ctr"/>
                      <a:r>
                        <a:rPr lang="en-US" sz="1200" dirty="0"/>
                        <a:t>CSA07P</a:t>
                      </a:r>
                    </a:p>
                  </a:txBody>
                  <a:tcPr marL="93260" marR="93260" marT="46630" marB="46630"/>
                </a:tc>
                <a:tc>
                  <a:txBody>
                    <a:bodyPr/>
                    <a:lstStyle/>
                    <a:p>
                      <a:pPr algn="ctr"/>
                      <a:r>
                        <a:rPr lang="en-US" sz="1200" dirty="0"/>
                        <a:t>1 of 2</a:t>
                      </a:r>
                    </a:p>
                  </a:txBody>
                  <a:tcPr marL="93260" marR="93260" marT="46630" marB="46630"/>
                </a:tc>
                <a:extLst>
                  <a:ext uri="{0D108BD9-81ED-4DB2-BD59-A6C34878D82A}">
                    <a16:rowId xmlns:a16="http://schemas.microsoft.com/office/drawing/2014/main" val="2418447303"/>
                  </a:ext>
                </a:extLst>
              </a:tr>
            </a:tbl>
          </a:graphicData>
        </a:graphic>
      </p:graphicFrame>
    </p:spTree>
    <p:extLst>
      <p:ext uri="{BB962C8B-B14F-4D97-AF65-F5344CB8AC3E}">
        <p14:creationId xmlns:p14="http://schemas.microsoft.com/office/powerpoint/2010/main" val="246467390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BD442-50C3-42B0-A324-01725AD7C487}"/>
              </a:ext>
            </a:extLst>
          </p:cNvPr>
          <p:cNvSpPr>
            <a:spLocks noGrp="1"/>
          </p:cNvSpPr>
          <p:nvPr>
            <p:ph type="title"/>
          </p:nvPr>
        </p:nvSpPr>
        <p:spPr/>
        <p:txBody>
          <a:bodyPr/>
          <a:lstStyle/>
          <a:p>
            <a:r>
              <a:rPr lang="en-US" b="1" dirty="0"/>
              <a:t>Add Synapse Workspace IP firewall rules</a:t>
            </a:r>
            <a:endParaRPr lang="en-US" dirty="0"/>
          </a:p>
        </p:txBody>
      </p:sp>
      <p:pic>
        <p:nvPicPr>
          <p:cNvPr id="6" name="Picture 5">
            <a:extLst>
              <a:ext uri="{FF2B5EF4-FFF2-40B4-BE49-F238E27FC236}">
                <a16:creationId xmlns:a16="http://schemas.microsoft.com/office/drawing/2014/main" id="{89EA0DEB-53B0-46D5-B9FE-B2023049BF54}"/>
              </a:ext>
            </a:extLst>
          </p:cNvPr>
          <p:cNvPicPr>
            <a:picLocks noChangeAspect="1"/>
          </p:cNvPicPr>
          <p:nvPr/>
        </p:nvPicPr>
        <p:blipFill rotWithShape="1">
          <a:blip r:embed="rId2"/>
          <a:srcRect r="42071"/>
          <a:stretch/>
        </p:blipFill>
        <p:spPr>
          <a:xfrm>
            <a:off x="3703638" y="1135062"/>
            <a:ext cx="4992914" cy="3353091"/>
          </a:xfrm>
          <a:prstGeom prst="rect">
            <a:avLst/>
          </a:prstGeom>
        </p:spPr>
      </p:pic>
      <p:sp>
        <p:nvSpPr>
          <p:cNvPr id="7" name="Rectangle 6">
            <a:extLst>
              <a:ext uri="{FF2B5EF4-FFF2-40B4-BE49-F238E27FC236}">
                <a16:creationId xmlns:a16="http://schemas.microsoft.com/office/drawing/2014/main" id="{97E74B92-9398-4978-800F-64002FDB2905}"/>
              </a:ext>
            </a:extLst>
          </p:cNvPr>
          <p:cNvSpPr/>
          <p:nvPr/>
        </p:nvSpPr>
        <p:spPr>
          <a:xfrm>
            <a:off x="711788" y="1328051"/>
            <a:ext cx="2765425" cy="1754326"/>
          </a:xfrm>
          <a:prstGeom prst="rect">
            <a:avLst/>
          </a:prstGeom>
        </p:spPr>
        <p:txBody>
          <a:bodyPr wrap="square">
            <a:spAutoFit/>
          </a:bodyPr>
          <a:lstStyle/>
          <a:p>
            <a:r>
              <a:rPr lang="en-US" dirty="0">
                <a:solidFill>
                  <a:srgbClr val="171717"/>
                </a:solidFill>
                <a:latin typeface="Segoe UI" panose="020B0502040204020203" pitchFamily="34" charset="0"/>
              </a:rPr>
              <a:t>Select </a:t>
            </a:r>
            <a:r>
              <a:rPr lang="en-US" b="1" dirty="0">
                <a:solidFill>
                  <a:srgbClr val="171717"/>
                </a:solidFill>
                <a:latin typeface="Segoe UI" panose="020B0502040204020203" pitchFamily="34" charset="0"/>
              </a:rPr>
              <a:t>Security + networking</a:t>
            </a:r>
            <a:r>
              <a:rPr lang="en-US" dirty="0">
                <a:solidFill>
                  <a:srgbClr val="171717"/>
                </a:solidFill>
                <a:latin typeface="Segoe UI" panose="020B0502040204020203" pitchFamily="34" charset="0"/>
              </a:rPr>
              <a:t> and check </a:t>
            </a:r>
            <a:r>
              <a:rPr lang="en-US" b="1" dirty="0">
                <a:solidFill>
                  <a:srgbClr val="171717"/>
                </a:solidFill>
                <a:latin typeface="Segoe UI" panose="020B0502040204020203" pitchFamily="34" charset="0"/>
              </a:rPr>
              <a:t>Allow connections from all IP addresses</a:t>
            </a:r>
            <a:r>
              <a:rPr lang="en-US" dirty="0">
                <a:solidFill>
                  <a:srgbClr val="171717"/>
                </a:solidFill>
                <a:latin typeface="Segoe UI" panose="020B0502040204020203" pitchFamily="34" charset="0"/>
              </a:rPr>
              <a:t> during workspace creation</a:t>
            </a:r>
            <a:endParaRPr lang="en-US" dirty="0"/>
          </a:p>
        </p:txBody>
      </p:sp>
      <p:sp>
        <p:nvSpPr>
          <p:cNvPr id="8" name="Rectangle 7">
            <a:extLst>
              <a:ext uri="{FF2B5EF4-FFF2-40B4-BE49-F238E27FC236}">
                <a16:creationId xmlns:a16="http://schemas.microsoft.com/office/drawing/2014/main" id="{DCA81CC5-EB96-4C02-A9B7-B347FA4B06C6}"/>
              </a:ext>
            </a:extLst>
          </p:cNvPr>
          <p:cNvSpPr/>
          <p:nvPr/>
        </p:nvSpPr>
        <p:spPr>
          <a:xfrm>
            <a:off x="904463" y="3497262"/>
            <a:ext cx="2346325" cy="492443"/>
          </a:xfrm>
          <a:prstGeom prst="rect">
            <a:avLst/>
          </a:prstGeom>
        </p:spPr>
        <p:txBody>
          <a:bodyPr wrap="square">
            <a:spAutoFit/>
          </a:bodyPr>
          <a:lstStyle/>
          <a:p>
            <a:pPr algn="ctr"/>
            <a:r>
              <a:rPr lang="en-US" sz="1400" dirty="0">
                <a:solidFill>
                  <a:srgbClr val="171717"/>
                </a:solidFill>
                <a:latin typeface="Segoe UI" panose="020B0502040204020203" pitchFamily="34" charset="0"/>
              </a:rPr>
              <a:t>OR </a:t>
            </a:r>
          </a:p>
          <a:p>
            <a:pPr algn="ctr"/>
            <a:r>
              <a:rPr lang="en-US" sz="1200" dirty="0">
                <a:solidFill>
                  <a:srgbClr val="171717"/>
                </a:solidFill>
                <a:latin typeface="Segoe UI" panose="020B0502040204020203" pitchFamily="34" charset="0"/>
              </a:rPr>
              <a:t>(after the workspace is created)</a:t>
            </a:r>
            <a:endParaRPr lang="en-US" sz="1200" dirty="0"/>
          </a:p>
        </p:txBody>
      </p:sp>
      <p:sp>
        <p:nvSpPr>
          <p:cNvPr id="9" name="Rectangle 8">
            <a:extLst>
              <a:ext uri="{FF2B5EF4-FFF2-40B4-BE49-F238E27FC236}">
                <a16:creationId xmlns:a16="http://schemas.microsoft.com/office/drawing/2014/main" id="{451DD53C-A96E-4327-BA3A-D62EC646BC2F}"/>
              </a:ext>
            </a:extLst>
          </p:cNvPr>
          <p:cNvSpPr/>
          <p:nvPr/>
        </p:nvSpPr>
        <p:spPr>
          <a:xfrm>
            <a:off x="904463" y="4789310"/>
            <a:ext cx="4170774" cy="1200329"/>
          </a:xfrm>
          <a:prstGeom prst="rect">
            <a:avLst/>
          </a:prstGeom>
        </p:spPr>
        <p:txBody>
          <a:bodyPr wrap="square">
            <a:spAutoFit/>
          </a:bodyPr>
          <a:lstStyle/>
          <a:p>
            <a:r>
              <a:rPr lang="en-US" dirty="0">
                <a:solidFill>
                  <a:srgbClr val="171717"/>
                </a:solidFill>
                <a:latin typeface="Segoe UI" panose="020B0502040204020203" pitchFamily="34" charset="0"/>
              </a:rPr>
              <a:t>Select </a:t>
            </a:r>
            <a:r>
              <a:rPr lang="en-US" b="1" dirty="0">
                <a:solidFill>
                  <a:srgbClr val="171717"/>
                </a:solidFill>
                <a:latin typeface="Segoe UI" panose="020B0502040204020203" pitchFamily="34" charset="0"/>
              </a:rPr>
              <a:t>Firewalls</a:t>
            </a:r>
            <a:r>
              <a:rPr lang="en-US" dirty="0">
                <a:solidFill>
                  <a:srgbClr val="171717"/>
                </a:solidFill>
                <a:latin typeface="Segoe UI" panose="020B0502040204020203" pitchFamily="34" charset="0"/>
              </a:rPr>
              <a:t> under </a:t>
            </a:r>
            <a:r>
              <a:rPr lang="en-US" b="1" dirty="0">
                <a:solidFill>
                  <a:srgbClr val="171717"/>
                </a:solidFill>
                <a:latin typeface="Segoe UI" panose="020B0502040204020203" pitchFamily="34" charset="0"/>
              </a:rPr>
              <a:t>Security</a:t>
            </a:r>
            <a:r>
              <a:rPr lang="en-US" dirty="0">
                <a:solidFill>
                  <a:srgbClr val="171717"/>
                </a:solidFill>
                <a:latin typeface="Segoe UI" panose="020B0502040204020203" pitchFamily="34" charset="0"/>
              </a:rPr>
              <a:t> from Azure portal. To add a new IP firewall rule, give it a name, Start IP, and End IP. Select </a:t>
            </a:r>
            <a:r>
              <a:rPr lang="en-US" b="1" dirty="0">
                <a:solidFill>
                  <a:srgbClr val="171717"/>
                </a:solidFill>
                <a:latin typeface="Segoe UI" panose="020B0502040204020203" pitchFamily="34" charset="0"/>
              </a:rPr>
              <a:t>Save</a:t>
            </a:r>
            <a:r>
              <a:rPr lang="en-US" dirty="0">
                <a:solidFill>
                  <a:srgbClr val="171717"/>
                </a:solidFill>
                <a:latin typeface="Segoe UI" panose="020B0502040204020203" pitchFamily="34" charset="0"/>
              </a:rPr>
              <a:t> when done</a:t>
            </a:r>
            <a:endParaRPr lang="en-US" dirty="0"/>
          </a:p>
        </p:txBody>
      </p:sp>
      <p:pic>
        <p:nvPicPr>
          <p:cNvPr id="10" name="Picture 9">
            <a:extLst>
              <a:ext uri="{FF2B5EF4-FFF2-40B4-BE49-F238E27FC236}">
                <a16:creationId xmlns:a16="http://schemas.microsoft.com/office/drawing/2014/main" id="{01D7C793-7A48-45B2-8064-5C2C8EFA37CA}"/>
              </a:ext>
            </a:extLst>
          </p:cNvPr>
          <p:cNvPicPr>
            <a:picLocks noChangeAspect="1"/>
          </p:cNvPicPr>
          <p:nvPr/>
        </p:nvPicPr>
        <p:blipFill>
          <a:blip r:embed="rId3"/>
          <a:stretch>
            <a:fillRect/>
          </a:stretch>
        </p:blipFill>
        <p:spPr>
          <a:xfrm>
            <a:off x="6314396" y="3878262"/>
            <a:ext cx="4992913" cy="2818437"/>
          </a:xfrm>
          <a:prstGeom prst="rect">
            <a:avLst/>
          </a:prstGeom>
        </p:spPr>
      </p:pic>
    </p:spTree>
    <p:extLst>
      <p:ext uri="{BB962C8B-B14F-4D97-AF65-F5344CB8AC3E}">
        <p14:creationId xmlns:p14="http://schemas.microsoft.com/office/powerpoint/2010/main" val="366770938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B40F0A37-9304-478A-BBA2-1653709B4EA0}"/>
              </a:ext>
            </a:extLst>
          </p:cNvPr>
          <p:cNvPicPr>
            <a:picLocks noChangeAspect="1"/>
          </p:cNvPicPr>
          <p:nvPr/>
        </p:nvPicPr>
        <p:blipFill rotWithShape="1">
          <a:blip r:embed="rId3"/>
          <a:srcRect t="10901" r="16484" b="18045"/>
          <a:stretch/>
        </p:blipFill>
        <p:spPr>
          <a:xfrm>
            <a:off x="2199280" y="4855089"/>
            <a:ext cx="4704757" cy="1951177"/>
          </a:xfrm>
          <a:prstGeom prst="rect">
            <a:avLst/>
          </a:prstGeom>
        </p:spPr>
      </p:pic>
      <p:sp>
        <p:nvSpPr>
          <p:cNvPr id="2" name="object 2"/>
          <p:cNvSpPr txBox="1">
            <a:spLocks noGrp="1"/>
          </p:cNvSpPr>
          <p:nvPr>
            <p:ph type="title"/>
          </p:nvPr>
        </p:nvSpPr>
        <p:spPr>
          <a:xfrm>
            <a:off x="600059" y="466301"/>
            <a:ext cx="11239464" cy="1121728"/>
          </a:xfrm>
          <a:prstGeom prst="rect">
            <a:avLst/>
          </a:prstGeom>
        </p:spPr>
        <p:txBody>
          <a:bodyPr vert="horz" wrap="square" lIns="0" tIns="13600" rIns="0" bIns="0" rtlCol="0" anchor="t">
            <a:spAutoFit/>
          </a:bodyPr>
          <a:lstStyle/>
          <a:p>
            <a:r>
              <a:rPr lang="en-US" b="1" dirty="0"/>
              <a:t>Create an Azure Synapse workspace with a Managed workspace Virtual Network</a:t>
            </a:r>
          </a:p>
        </p:txBody>
      </p:sp>
      <p:sp>
        <p:nvSpPr>
          <p:cNvPr id="5" name="Text Placeholder 4">
            <a:extLst>
              <a:ext uri="{FF2B5EF4-FFF2-40B4-BE49-F238E27FC236}">
                <a16:creationId xmlns:a16="http://schemas.microsoft.com/office/drawing/2014/main" id="{937E421D-212A-4903-A70E-2EDA76AF5CC5}"/>
              </a:ext>
            </a:extLst>
          </p:cNvPr>
          <p:cNvSpPr>
            <a:spLocks noGrp="1"/>
          </p:cNvSpPr>
          <p:nvPr>
            <p:ph type="body" sz="quarter" idx="10"/>
          </p:nvPr>
        </p:nvSpPr>
        <p:spPr>
          <a:xfrm>
            <a:off x="427037" y="1973262"/>
            <a:ext cx="4038600" cy="2376035"/>
          </a:xfrm>
        </p:spPr>
        <p:txBody>
          <a:bodyPr/>
          <a:lstStyle/>
          <a:p>
            <a:r>
              <a:rPr lang="en-US" sz="1800" dirty="0"/>
              <a:t>1. Register the Network resource provider on the subscription</a:t>
            </a:r>
            <a:r>
              <a:rPr lang="en-US" sz="1800" i="1" dirty="0"/>
              <a:t>: </a:t>
            </a:r>
            <a:r>
              <a:rPr lang="en-US" sz="1600" b="1" dirty="0"/>
              <a:t>All services</a:t>
            </a:r>
            <a:r>
              <a:rPr lang="en-US" sz="1600" dirty="0"/>
              <a:t>: </a:t>
            </a:r>
            <a:r>
              <a:rPr lang="en-US" sz="1600" b="1" dirty="0"/>
              <a:t>subscription -&gt; </a:t>
            </a:r>
            <a:r>
              <a:rPr lang="en-US" sz="1600" dirty="0"/>
              <a:t>select </a:t>
            </a:r>
            <a:r>
              <a:rPr lang="en-US" sz="1600" b="1" dirty="0"/>
              <a:t>Subscriptions -&gt;select Resource providers -&gt; </a:t>
            </a:r>
            <a:r>
              <a:rPr lang="en-US" sz="1600" b="1" i="1" dirty="0" err="1"/>
              <a:t>Microsoft.Network</a:t>
            </a:r>
            <a:r>
              <a:rPr lang="en-US" sz="1600" b="1" i="1" dirty="0"/>
              <a:t> </a:t>
            </a:r>
            <a:r>
              <a:rPr lang="en-US" sz="1600" b="1" dirty="0"/>
              <a:t>-&gt; Register</a:t>
            </a:r>
          </a:p>
          <a:p>
            <a:r>
              <a:rPr lang="en-US" sz="1600" b="1" dirty="0"/>
              <a:t>(</a:t>
            </a:r>
            <a:r>
              <a:rPr lang="en-US" sz="1600" b="1" dirty="0" err="1"/>
              <a:t>powershell:</a:t>
            </a:r>
            <a:r>
              <a:rPr lang="en-US" sz="1600" dirty="0" err="1">
                <a:solidFill>
                  <a:srgbClr val="0101FD"/>
                </a:solidFill>
                <a:latin typeface="SFMono-Regular"/>
              </a:rPr>
              <a:t>Register-AzResourceProvider</a:t>
            </a:r>
            <a:r>
              <a:rPr lang="en-US" sz="1600" dirty="0">
                <a:solidFill>
                  <a:srgbClr val="007D9A"/>
                </a:solidFill>
                <a:latin typeface="SFMono-Regular"/>
              </a:rPr>
              <a:t> -</a:t>
            </a:r>
            <a:r>
              <a:rPr lang="en-US" sz="1600" dirty="0" err="1">
                <a:solidFill>
                  <a:srgbClr val="007D9A"/>
                </a:solidFill>
                <a:latin typeface="SFMono-Regular"/>
              </a:rPr>
              <a:t>ProviderNamespace</a:t>
            </a:r>
            <a:r>
              <a:rPr lang="en-US" sz="1600" dirty="0">
                <a:solidFill>
                  <a:srgbClr val="171717"/>
                </a:solidFill>
                <a:latin typeface="SFMono-Regular"/>
              </a:rPr>
              <a:t> </a:t>
            </a:r>
            <a:r>
              <a:rPr lang="en-US" sz="1600" dirty="0" err="1">
                <a:solidFill>
                  <a:srgbClr val="171717"/>
                </a:solidFill>
                <a:latin typeface="SFMono-Regular"/>
              </a:rPr>
              <a:t>Microsoft.Network</a:t>
            </a:r>
            <a:r>
              <a:rPr lang="en-US" sz="1600" dirty="0">
                <a:solidFill>
                  <a:srgbClr val="171717"/>
                </a:solidFill>
                <a:latin typeface="SFMono-Regular"/>
              </a:rPr>
              <a:t>)</a:t>
            </a:r>
            <a:endParaRPr lang="en-US" sz="1600" b="1" dirty="0">
              <a:gradFill>
                <a:gsLst>
                  <a:gs pos="1250">
                    <a:srgbClr val="1A1A1A"/>
                  </a:gs>
                  <a:gs pos="100000">
                    <a:srgbClr val="1A1A1A"/>
                  </a:gs>
                </a:gsLst>
                <a:lin ang="5400000" scaled="0"/>
              </a:gradFill>
            </a:endParaRPr>
          </a:p>
          <a:p>
            <a:endParaRPr lang="en-US" sz="1600" b="1" dirty="0"/>
          </a:p>
        </p:txBody>
      </p:sp>
      <p:grpSp>
        <p:nvGrpSpPr>
          <p:cNvPr id="21" name="Group 20">
            <a:extLst>
              <a:ext uri="{FF2B5EF4-FFF2-40B4-BE49-F238E27FC236}">
                <a16:creationId xmlns:a16="http://schemas.microsoft.com/office/drawing/2014/main" id="{2404858C-EA07-4153-80DB-91C66CE6E76B}"/>
              </a:ext>
            </a:extLst>
          </p:cNvPr>
          <p:cNvGrpSpPr/>
          <p:nvPr/>
        </p:nvGrpSpPr>
        <p:grpSpPr>
          <a:xfrm>
            <a:off x="4084636" y="1820862"/>
            <a:ext cx="4354308" cy="2286000"/>
            <a:chOff x="6877082" y="3210524"/>
            <a:chExt cx="5337665" cy="2898788"/>
          </a:xfrm>
        </p:grpSpPr>
        <p:pic>
          <p:nvPicPr>
            <p:cNvPr id="13" name="Picture 12">
              <a:extLst>
                <a:ext uri="{FF2B5EF4-FFF2-40B4-BE49-F238E27FC236}">
                  <a16:creationId xmlns:a16="http://schemas.microsoft.com/office/drawing/2014/main" id="{27AB18E5-8B54-4D55-94D0-34F78BEFBF0B}"/>
                </a:ext>
              </a:extLst>
            </p:cNvPr>
            <p:cNvPicPr>
              <a:picLocks noChangeAspect="1"/>
            </p:cNvPicPr>
            <p:nvPr/>
          </p:nvPicPr>
          <p:blipFill rotWithShape="1">
            <a:blip r:embed="rId4"/>
            <a:srcRect t="45280" b="9967"/>
            <a:stretch/>
          </p:blipFill>
          <p:spPr>
            <a:xfrm>
              <a:off x="7285037" y="3210524"/>
              <a:ext cx="4929710" cy="2898788"/>
            </a:xfrm>
            <a:prstGeom prst="rect">
              <a:avLst/>
            </a:prstGeom>
          </p:spPr>
        </p:pic>
        <p:cxnSp>
          <p:nvCxnSpPr>
            <p:cNvPr id="16" name="Straight Arrow Connector 15">
              <a:extLst>
                <a:ext uri="{FF2B5EF4-FFF2-40B4-BE49-F238E27FC236}">
                  <a16:creationId xmlns:a16="http://schemas.microsoft.com/office/drawing/2014/main" id="{D5D4350F-5D57-4FAC-8936-559CC3E06392}"/>
                </a:ext>
              </a:extLst>
            </p:cNvPr>
            <p:cNvCxnSpPr>
              <a:cxnSpLocks/>
            </p:cNvCxnSpPr>
            <p:nvPr/>
          </p:nvCxnSpPr>
          <p:spPr>
            <a:xfrm>
              <a:off x="6877082" y="4827672"/>
              <a:ext cx="331755" cy="930636"/>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EDB5E8D-5C66-4D9A-9FA0-E21A3EE0D40B}"/>
                </a:ext>
              </a:extLst>
            </p:cNvPr>
            <p:cNvSpPr/>
            <p:nvPr/>
          </p:nvSpPr>
          <p:spPr bwMode="auto">
            <a:xfrm>
              <a:off x="9647237" y="3820124"/>
              <a:ext cx="1981200" cy="304800"/>
            </a:xfrm>
            <a:prstGeom prst="rect">
              <a:avLst/>
            </a:pr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C2C5AEA-3A61-4247-833E-7AE47EE84854}"/>
                </a:ext>
              </a:extLst>
            </p:cNvPr>
            <p:cNvSpPr/>
            <p:nvPr/>
          </p:nvSpPr>
          <p:spPr bwMode="auto">
            <a:xfrm>
              <a:off x="7275502" y="5804512"/>
              <a:ext cx="1981200" cy="304800"/>
            </a:xfrm>
            <a:prstGeom prst="rect">
              <a:avLst/>
            </a:pr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2" name="Picture 11" descr="A screenshot of a cell phone&#10;&#10;Description automatically generated">
            <a:extLst>
              <a:ext uri="{FF2B5EF4-FFF2-40B4-BE49-F238E27FC236}">
                <a16:creationId xmlns:a16="http://schemas.microsoft.com/office/drawing/2014/main" id="{FD88C745-6E42-4438-96FC-46AD9B019552}"/>
              </a:ext>
            </a:extLst>
          </p:cNvPr>
          <p:cNvPicPr>
            <a:picLocks noChangeAspect="1"/>
          </p:cNvPicPr>
          <p:nvPr/>
        </p:nvPicPr>
        <p:blipFill rotWithShape="1">
          <a:blip r:embed="rId5"/>
          <a:srcRect t="6845" r="55013"/>
          <a:stretch/>
        </p:blipFill>
        <p:spPr>
          <a:xfrm>
            <a:off x="6980237" y="2863001"/>
            <a:ext cx="4856179" cy="3822705"/>
          </a:xfrm>
          <a:prstGeom prst="rect">
            <a:avLst/>
          </a:prstGeom>
        </p:spPr>
      </p:pic>
      <p:sp>
        <p:nvSpPr>
          <p:cNvPr id="22" name="Text Placeholder 4">
            <a:extLst>
              <a:ext uri="{FF2B5EF4-FFF2-40B4-BE49-F238E27FC236}">
                <a16:creationId xmlns:a16="http://schemas.microsoft.com/office/drawing/2014/main" id="{1443A08C-BECD-4436-8475-A41CC8AEF3F3}"/>
              </a:ext>
            </a:extLst>
          </p:cNvPr>
          <p:cNvSpPr txBox="1">
            <a:spLocks/>
          </p:cNvSpPr>
          <p:nvPr/>
        </p:nvSpPr>
        <p:spPr>
          <a:xfrm>
            <a:off x="427037" y="4349297"/>
            <a:ext cx="4038600" cy="1181862"/>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1800" dirty="0"/>
              <a:t>2. Create a Synapse workspace and Enable Managed Virtual Network</a:t>
            </a:r>
            <a:endParaRPr lang="en-US" sz="1600" b="1" dirty="0">
              <a:gradFill>
                <a:gsLst>
                  <a:gs pos="1250">
                    <a:srgbClr val="1A1A1A"/>
                  </a:gs>
                  <a:gs pos="100000">
                    <a:srgbClr val="1A1A1A"/>
                  </a:gs>
                </a:gsLst>
                <a:lin ang="5400000" scaled="0"/>
              </a:gradFill>
            </a:endParaRPr>
          </a:p>
          <a:p>
            <a:r>
              <a:rPr lang="en-US" sz="1800" dirty="0"/>
              <a:t>3</a:t>
            </a:r>
            <a:r>
              <a:rPr lang="en-US" sz="1600" dirty="0"/>
              <a:t>. </a:t>
            </a:r>
            <a:r>
              <a:rPr lang="en-US" sz="1800" dirty="0"/>
              <a:t>Check settings</a:t>
            </a:r>
          </a:p>
          <a:p>
            <a:endParaRPr lang="en-US" sz="1600" b="1" dirty="0"/>
          </a:p>
        </p:txBody>
      </p:sp>
      <p:cxnSp>
        <p:nvCxnSpPr>
          <p:cNvPr id="24" name="Straight Arrow Connector 23">
            <a:extLst>
              <a:ext uri="{FF2B5EF4-FFF2-40B4-BE49-F238E27FC236}">
                <a16:creationId xmlns:a16="http://schemas.microsoft.com/office/drawing/2014/main" id="{0CCDE6B5-A38B-4398-9CF0-8071A787492D}"/>
              </a:ext>
            </a:extLst>
          </p:cNvPr>
          <p:cNvCxnSpPr>
            <a:cxnSpLocks/>
          </p:cNvCxnSpPr>
          <p:nvPr/>
        </p:nvCxnSpPr>
        <p:spPr>
          <a:xfrm>
            <a:off x="4355272" y="4640262"/>
            <a:ext cx="2472565" cy="0"/>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4459813-8AB2-4129-B181-7923808B03B7}"/>
              </a:ext>
            </a:extLst>
          </p:cNvPr>
          <p:cNvCxnSpPr>
            <a:cxnSpLocks/>
          </p:cNvCxnSpPr>
          <p:nvPr/>
        </p:nvCxnSpPr>
        <p:spPr>
          <a:xfrm>
            <a:off x="1265237" y="5326062"/>
            <a:ext cx="857843" cy="304800"/>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53008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8E712-EDC2-4444-8FA2-F38ED03F040E}"/>
              </a:ext>
            </a:extLst>
          </p:cNvPr>
          <p:cNvSpPr>
            <a:spLocks noGrp="1"/>
          </p:cNvSpPr>
          <p:nvPr>
            <p:ph type="title"/>
          </p:nvPr>
        </p:nvSpPr>
        <p:spPr>
          <a:xfrm>
            <a:off x="600059" y="466301"/>
            <a:ext cx="11239464" cy="1661993"/>
          </a:xfrm>
        </p:spPr>
        <p:txBody>
          <a:bodyPr/>
          <a:lstStyle/>
          <a:p>
            <a:r>
              <a:rPr lang="en-US" b="1" dirty="0"/>
              <a:t>Managed private endpoints for SQL pool and SQL on-demand and other data sources</a:t>
            </a:r>
            <a:br>
              <a:rPr lang="en-US" b="1" dirty="0"/>
            </a:br>
            <a:endParaRPr lang="en-US" dirty="0"/>
          </a:p>
        </p:txBody>
      </p:sp>
      <p:sp>
        <p:nvSpPr>
          <p:cNvPr id="3" name="Text Placeholder 2">
            <a:extLst>
              <a:ext uri="{FF2B5EF4-FFF2-40B4-BE49-F238E27FC236}">
                <a16:creationId xmlns:a16="http://schemas.microsoft.com/office/drawing/2014/main" id="{4DE073D1-982B-4C9C-9BC6-006A5E46F8B7}"/>
              </a:ext>
            </a:extLst>
          </p:cNvPr>
          <p:cNvSpPr>
            <a:spLocks noGrp="1"/>
          </p:cNvSpPr>
          <p:nvPr>
            <p:ph type="body" sz="quarter" idx="10"/>
          </p:nvPr>
        </p:nvSpPr>
        <p:spPr>
          <a:xfrm>
            <a:off x="596952" y="1592262"/>
            <a:ext cx="11239464" cy="553998"/>
          </a:xfrm>
        </p:spPr>
        <p:txBody>
          <a:bodyPr/>
          <a:lstStyle/>
          <a:p>
            <a:r>
              <a:rPr lang="en-US" sz="1800" dirty="0"/>
              <a:t>In the Studio, select </a:t>
            </a:r>
            <a:r>
              <a:rPr lang="en-US" sz="1800" b="1" dirty="0"/>
              <a:t>Manage</a:t>
            </a:r>
            <a:r>
              <a:rPr lang="en-US" sz="1800" dirty="0"/>
              <a:t> in the left navigation, then select </a:t>
            </a:r>
            <a:r>
              <a:rPr lang="en-US" sz="1800" b="1" dirty="0"/>
              <a:t>Managed Virtual Networks </a:t>
            </a:r>
            <a:r>
              <a:rPr lang="en-US" sz="1800" dirty="0"/>
              <a:t>to see the list of managed private endpoints or to add an endpoint to other data sources .</a:t>
            </a:r>
          </a:p>
        </p:txBody>
      </p:sp>
      <p:pic>
        <p:nvPicPr>
          <p:cNvPr id="5" name="Picture 4" descr="A screenshot of a social media post&#10;&#10;Description automatically generated">
            <a:extLst>
              <a:ext uri="{FF2B5EF4-FFF2-40B4-BE49-F238E27FC236}">
                <a16:creationId xmlns:a16="http://schemas.microsoft.com/office/drawing/2014/main" id="{593E06D5-FDEB-4A5A-B086-16CD61FA9902}"/>
              </a:ext>
            </a:extLst>
          </p:cNvPr>
          <p:cNvPicPr>
            <a:picLocks noChangeAspect="1"/>
          </p:cNvPicPr>
          <p:nvPr/>
        </p:nvPicPr>
        <p:blipFill rotWithShape="1">
          <a:blip r:embed="rId3"/>
          <a:srcRect t="6094" b="5047"/>
          <a:stretch/>
        </p:blipFill>
        <p:spPr>
          <a:xfrm>
            <a:off x="627137" y="2201863"/>
            <a:ext cx="10769838" cy="3810000"/>
          </a:xfrm>
          <a:prstGeom prst="rect">
            <a:avLst/>
          </a:prstGeom>
        </p:spPr>
      </p:pic>
      <p:sp>
        <p:nvSpPr>
          <p:cNvPr id="7" name="Rectangle 6">
            <a:extLst>
              <a:ext uri="{FF2B5EF4-FFF2-40B4-BE49-F238E27FC236}">
                <a16:creationId xmlns:a16="http://schemas.microsoft.com/office/drawing/2014/main" id="{4D93F372-91CA-4FF3-9CBB-1AB440855660}"/>
              </a:ext>
            </a:extLst>
          </p:cNvPr>
          <p:cNvSpPr/>
          <p:nvPr/>
        </p:nvSpPr>
        <p:spPr bwMode="auto">
          <a:xfrm>
            <a:off x="4541837" y="4183062"/>
            <a:ext cx="533400" cy="228600"/>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screenshot of a cell phone&#10;&#10;Description automatically generated">
            <a:extLst>
              <a:ext uri="{FF2B5EF4-FFF2-40B4-BE49-F238E27FC236}">
                <a16:creationId xmlns:a16="http://schemas.microsoft.com/office/drawing/2014/main" id="{651FA8B1-6653-4834-AC00-5162CD48F0E3}"/>
              </a:ext>
            </a:extLst>
          </p:cNvPr>
          <p:cNvPicPr>
            <a:picLocks noChangeAspect="1"/>
          </p:cNvPicPr>
          <p:nvPr/>
        </p:nvPicPr>
        <p:blipFill>
          <a:blip r:embed="rId4"/>
          <a:stretch>
            <a:fillRect/>
          </a:stretch>
        </p:blipFill>
        <p:spPr>
          <a:xfrm>
            <a:off x="9723437" y="4074817"/>
            <a:ext cx="2354176" cy="2654892"/>
          </a:xfrm>
          <a:prstGeom prst="rect">
            <a:avLst/>
          </a:prstGeom>
          <a:ln>
            <a:solidFill>
              <a:srgbClr val="C00000"/>
            </a:solidFill>
          </a:ln>
        </p:spPr>
      </p:pic>
      <p:cxnSp>
        <p:nvCxnSpPr>
          <p:cNvPr id="12" name="Straight Arrow Connector 11">
            <a:extLst>
              <a:ext uri="{FF2B5EF4-FFF2-40B4-BE49-F238E27FC236}">
                <a16:creationId xmlns:a16="http://schemas.microsoft.com/office/drawing/2014/main" id="{5807DEEF-A4F2-4860-868D-47D555944A2C}"/>
              </a:ext>
            </a:extLst>
          </p:cNvPr>
          <p:cNvCxnSpPr/>
          <p:nvPr/>
        </p:nvCxnSpPr>
        <p:spPr>
          <a:xfrm>
            <a:off x="5075237" y="4297362"/>
            <a:ext cx="4648200" cy="1943100"/>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71F868B-CA58-42CC-B670-982F125428AD}"/>
              </a:ext>
            </a:extLst>
          </p:cNvPr>
          <p:cNvSpPr txBox="1"/>
          <p:nvPr/>
        </p:nvSpPr>
        <p:spPr>
          <a:xfrm>
            <a:off x="5075237" y="5909121"/>
            <a:ext cx="3352800" cy="940941"/>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solidFill>
                  <a:schemeClr val="tx1"/>
                </a:solidFill>
              </a:rPr>
              <a:t>When a workspace is created, Azure Synapse automatically creates two Managed private endpoints to SQL pool and SQL on-demand in that workspace. </a:t>
            </a:r>
          </a:p>
          <a:p>
            <a:endParaRPr lang="en-US" sz="1200" dirty="0" err="1">
              <a:solidFill>
                <a:schemeClr val="tx1"/>
              </a:solidFill>
            </a:endParaRPr>
          </a:p>
        </p:txBody>
      </p:sp>
      <p:cxnSp>
        <p:nvCxnSpPr>
          <p:cNvPr id="14" name="Straight Arrow Connector 13">
            <a:extLst>
              <a:ext uri="{FF2B5EF4-FFF2-40B4-BE49-F238E27FC236}">
                <a16:creationId xmlns:a16="http://schemas.microsoft.com/office/drawing/2014/main" id="{74246063-EB1D-4A93-845E-6FBDE98F6307}"/>
              </a:ext>
            </a:extLst>
          </p:cNvPr>
          <p:cNvCxnSpPr>
            <a:cxnSpLocks/>
          </p:cNvCxnSpPr>
          <p:nvPr/>
        </p:nvCxnSpPr>
        <p:spPr>
          <a:xfrm>
            <a:off x="5227637" y="5630862"/>
            <a:ext cx="152400" cy="278259"/>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678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B685BF56-19D3-4A43-A818-25C61D3D70E3}"/>
              </a:ext>
            </a:extLst>
          </p:cNvPr>
          <p:cNvSpPr txBox="1"/>
          <p:nvPr/>
        </p:nvSpPr>
        <p:spPr>
          <a:xfrm>
            <a:off x="4846031" y="5165459"/>
            <a:ext cx="4787171" cy="1877437"/>
          </a:xfrm>
          <a:prstGeom prst="rect">
            <a:avLst/>
          </a:prstGeom>
          <a:noFill/>
        </p:spPr>
        <p:style>
          <a:lnRef idx="3">
            <a:schemeClr val="lt1"/>
          </a:lnRef>
          <a:fillRef idx="1">
            <a:schemeClr val="accent3"/>
          </a:fillRef>
          <a:effectRef idx="1">
            <a:schemeClr val="accent3"/>
          </a:effectRef>
          <a:fontRef idx="minor">
            <a:schemeClr val="lt1"/>
          </a:fontRef>
        </p:style>
        <p:txBody>
          <a:bodyPr wrap="square" lIns="0" tIns="0" rIns="0" bIns="0" rtlCol="0">
            <a:spAutoFit/>
          </a:bodyPr>
          <a:lstStyle/>
          <a:p>
            <a:r>
              <a:rPr lang="en-US" sz="1200" dirty="0">
                <a:solidFill>
                  <a:schemeClr val="tx2"/>
                </a:solidFill>
                <a:latin typeface="Segoe UI Light" pitchFamily="34" charset="0"/>
              </a:rPr>
              <a:t>The private endpoint establishes a private link between your </a:t>
            </a:r>
          </a:p>
          <a:p>
            <a:r>
              <a:rPr lang="en-US" sz="1200" dirty="0">
                <a:solidFill>
                  <a:schemeClr val="tx2"/>
                </a:solidFill>
                <a:latin typeface="Segoe UI Light" pitchFamily="34" charset="0"/>
              </a:rPr>
              <a:t>Azure Synapse Analytics workspace and your data sources where traffic between your </a:t>
            </a:r>
            <a:r>
              <a:rPr lang="en-US" sz="1200" dirty="0" err="1">
                <a:solidFill>
                  <a:schemeClr val="tx2"/>
                </a:solidFill>
                <a:latin typeface="Segoe UI Light" pitchFamily="34" charset="0"/>
              </a:rPr>
              <a:t>VNet</a:t>
            </a:r>
            <a:r>
              <a:rPr lang="en-US" sz="1200" dirty="0">
                <a:solidFill>
                  <a:schemeClr val="tx2"/>
                </a:solidFill>
                <a:latin typeface="Segoe UI Light" pitchFamily="34" charset="0"/>
              </a:rPr>
              <a:t> and workspace traverses entirely over the Microsoft backbone network. </a:t>
            </a:r>
          </a:p>
          <a:p>
            <a:endParaRPr lang="en-US" sz="1200" dirty="0">
              <a:solidFill>
                <a:schemeClr val="tx2"/>
              </a:solidFill>
              <a:latin typeface="Segoe UI Light" pitchFamily="34" charset="0"/>
            </a:endParaRPr>
          </a:p>
          <a:p>
            <a:r>
              <a:rPr lang="en-US" sz="1200" b="1" dirty="0">
                <a:solidFill>
                  <a:srgbClr val="FF0066"/>
                </a:solidFill>
                <a:latin typeface="Segoe UI Light" pitchFamily="34" charset="0"/>
              </a:rPr>
              <a:t>IMPORTANT</a:t>
            </a:r>
          </a:p>
          <a:p>
            <a:r>
              <a:rPr lang="en-US" sz="1200" dirty="0">
                <a:solidFill>
                  <a:srgbClr val="FF0066"/>
                </a:solidFill>
                <a:latin typeface="Segoe UI Light" pitchFamily="34" charset="0"/>
              </a:rPr>
              <a:t>All outbound traffic from the Managed workspace </a:t>
            </a:r>
            <a:r>
              <a:rPr lang="en-US" sz="1200" dirty="0" err="1">
                <a:solidFill>
                  <a:srgbClr val="FF0066"/>
                </a:solidFill>
                <a:latin typeface="Segoe UI Light" pitchFamily="34" charset="0"/>
              </a:rPr>
              <a:t>VNet</a:t>
            </a:r>
            <a:r>
              <a:rPr lang="en-US" sz="1200" dirty="0">
                <a:solidFill>
                  <a:srgbClr val="FF0066"/>
                </a:solidFill>
                <a:latin typeface="Segoe UI Light" pitchFamily="34" charset="0"/>
              </a:rPr>
              <a:t> will be blocked in the future. It's recommended that you connect to all your data sources using Managed private endpoints.</a:t>
            </a:r>
            <a:endParaRPr lang="en-US" sz="1200" dirty="0">
              <a:solidFill>
                <a:srgbClr val="FF0066"/>
              </a:solidFill>
            </a:endParaRPr>
          </a:p>
          <a:p>
            <a:pPr algn="l"/>
            <a:endParaRPr lang="en-US" sz="1400" dirty="0" err="1">
              <a:gradFill>
                <a:gsLst>
                  <a:gs pos="2917">
                    <a:schemeClr val="tx1"/>
                  </a:gs>
                  <a:gs pos="30000">
                    <a:schemeClr val="tx1"/>
                  </a:gs>
                </a:gsLst>
                <a:lin ang="5400000" scaled="0"/>
              </a:gradFill>
            </a:endParaRPr>
          </a:p>
        </p:txBody>
      </p:sp>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p:txBody>
          <a:bodyPr/>
          <a:lstStyle/>
          <a:p>
            <a:r>
              <a:rPr lang="en-US" dirty="0"/>
              <a:t>Manage </a:t>
            </a:r>
            <a:r>
              <a:rPr lang="en-US" dirty="0" err="1"/>
              <a:t>VNets</a:t>
            </a:r>
            <a:r>
              <a:rPr lang="en-US" dirty="0"/>
              <a:t> in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560466" y="1138472"/>
            <a:ext cx="11049000" cy="3755173"/>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960437" y="1666534"/>
            <a:ext cx="6477000" cy="29337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Managed </a:t>
            </a:r>
            <a:r>
              <a:rPr lang="en-US" sz="2000" dirty="0" err="1">
                <a:gradFill>
                  <a:gsLst>
                    <a:gs pos="0">
                      <a:srgbClr val="FFFFFF"/>
                    </a:gs>
                    <a:gs pos="100000">
                      <a:srgbClr val="FFFFFF"/>
                    </a:gs>
                  </a:gsLst>
                  <a:lin ang="5400000" scaled="0"/>
                </a:gradFill>
                <a:ea typeface="Segoe UI" pitchFamily="34" charset="0"/>
                <a:cs typeface="Segoe UI" pitchFamily="34" charset="0"/>
              </a:rPr>
              <a:t>VNet</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1106025" y="2296911"/>
            <a:ext cx="3276600" cy="1143000"/>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Synapse Studio</a:t>
            </a:r>
          </a:p>
        </p:txBody>
      </p:sp>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806662" y="5081310"/>
            <a:ext cx="3903112" cy="1508105"/>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dirty="0">
                <a:solidFill>
                  <a:schemeClr val="accent4"/>
                </a:solidFill>
                <a:ea typeface="Segoe UI" pitchFamily="34" charset="0"/>
                <a:cs typeface="Segoe UI" pitchFamily="34" charset="0"/>
              </a:rPr>
              <a:t>Other data sources </a:t>
            </a:r>
          </a:p>
          <a:p>
            <a:pPr defTabSz="932472" fontAlgn="base">
              <a:spcBef>
                <a:spcPct val="0"/>
              </a:spcBef>
              <a:spcAft>
                <a:spcPct val="0"/>
              </a:spcAft>
            </a:pPr>
            <a:r>
              <a:rPr lang="en-US" sz="1200" dirty="0">
                <a:solidFill>
                  <a:schemeClr val="accent4"/>
                </a:solidFill>
                <a:ea typeface="Segoe UI" pitchFamily="34" charset="0"/>
                <a:cs typeface="Segoe UI" pitchFamily="34" charset="0"/>
              </a:rPr>
              <a:t>that support Private Link</a:t>
            </a:r>
          </a:p>
          <a:p>
            <a:pPr defTabSz="932472" fontAlgn="base">
              <a:spcBef>
                <a:spcPct val="0"/>
              </a:spcBef>
              <a:spcAft>
                <a:spcPct val="0"/>
              </a:spcAft>
            </a:pPr>
            <a:r>
              <a:rPr lang="en-US" sz="1200" dirty="0">
                <a:solidFill>
                  <a:schemeClr val="accent4"/>
                </a:solidFill>
                <a:ea typeface="Segoe UI" pitchFamily="34" charset="0"/>
                <a:cs typeface="Segoe UI" pitchFamily="34" charset="0"/>
              </a:rPr>
              <a:t>(e.g. Cosmos DB, </a:t>
            </a:r>
          </a:p>
          <a:p>
            <a:pPr defTabSz="932472" fontAlgn="base">
              <a:spcBef>
                <a:spcPct val="0"/>
              </a:spcBef>
              <a:spcAft>
                <a:spcPct val="0"/>
              </a:spcAft>
            </a:pPr>
            <a:r>
              <a:rPr lang="en-US" sz="1200" dirty="0">
                <a:solidFill>
                  <a:schemeClr val="accent4"/>
                </a:solidFill>
                <a:ea typeface="Segoe UI" pitchFamily="34" charset="0"/>
                <a:cs typeface="Segoe UI" pitchFamily="34" charset="0"/>
              </a:rPr>
              <a:t>Azure Storage, ADLS etc.) </a:t>
            </a: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4922837" y="1789958"/>
            <a:ext cx="2286000" cy="89078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cs typeface="Segoe UI" pitchFamily="34" charset="0"/>
              </a:rPr>
              <a:t>Managed </a:t>
            </a:r>
          </a:p>
          <a:p>
            <a:pPr algn="ctr" defTabSz="932472" fontAlgn="base">
              <a:spcBef>
                <a:spcPct val="0"/>
              </a:spcBef>
              <a:spcAft>
                <a:spcPct val="0"/>
              </a:spcAft>
            </a:pPr>
            <a:r>
              <a:rPr lang="en-US" sz="1600" dirty="0">
                <a:solidFill>
                  <a:schemeClr val="tx1"/>
                </a:solidFill>
                <a:cs typeface="Segoe UI" pitchFamily="34" charset="0"/>
              </a:rPr>
              <a:t>private endpoint to SQL on-demand</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4918858" y="2778125"/>
            <a:ext cx="2286000" cy="76200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cs typeface="Segoe UI" pitchFamily="34" charset="0"/>
              </a:rPr>
              <a:t>Managed </a:t>
            </a:r>
          </a:p>
          <a:p>
            <a:pPr algn="ctr" defTabSz="932472" fontAlgn="base">
              <a:spcBef>
                <a:spcPct val="0"/>
              </a:spcBef>
              <a:spcAft>
                <a:spcPct val="0"/>
              </a:spcAft>
            </a:pPr>
            <a:r>
              <a:rPr lang="en-US" sz="1600" dirty="0">
                <a:solidFill>
                  <a:schemeClr val="tx1"/>
                </a:solidFill>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4922837" y="3709523"/>
            <a:ext cx="2286000" cy="76200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4382625" y="2235352"/>
            <a:ext cx="540212" cy="63305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4382625" y="2868411"/>
            <a:ext cx="536233" cy="29071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4382625" y="2868411"/>
            <a:ext cx="540212" cy="1222112"/>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1703388" y="3710575"/>
            <a:ext cx="2081875" cy="76191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cs typeface="Segoe UI" pitchFamily="34" charset="0"/>
              </a:rPr>
              <a:t>Managed 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2744325" y="4472493"/>
            <a:ext cx="1" cy="620131"/>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8704855" y="1931838"/>
            <a:ext cx="2305050" cy="794274"/>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cs typeface="Segoe UI" pitchFamily="34" charset="0"/>
              </a:rPr>
              <a:t>Workspace </a:t>
            </a:r>
          </a:p>
          <a:p>
            <a:pPr algn="ctr" defTabSz="932472" fontAlgn="base">
              <a:spcBef>
                <a:spcPct val="0"/>
              </a:spcBef>
              <a:spcAft>
                <a:spcPct val="0"/>
              </a:spcAft>
            </a:pPr>
            <a:r>
              <a:rPr lang="en-US" sz="1600" dirty="0">
                <a:solidFill>
                  <a:schemeClr val="tx1"/>
                </a:solidFill>
                <a:cs typeface="Segoe UI" pitchFamily="34" charset="0"/>
              </a:rPr>
              <a:t>SQL on-demand</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7773438" y="3250694"/>
            <a:ext cx="2305050" cy="794274"/>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cs typeface="Segoe UI" pitchFamily="34" charset="0"/>
              </a:rPr>
              <a:t>Workspace </a:t>
            </a:r>
          </a:p>
          <a:p>
            <a:pPr algn="ctr" defTabSz="932472" fontAlgn="base">
              <a:spcBef>
                <a:spcPct val="0"/>
              </a:spcBef>
              <a:spcAft>
                <a:spcPct val="0"/>
              </a:spcAft>
            </a:pPr>
            <a:r>
              <a:rPr lang="en-US" sz="1600" dirty="0">
                <a:solidFill>
                  <a:schemeClr val="tx1"/>
                </a:solidFill>
                <a:cs typeface="Segoe UI" pitchFamily="34" charset="0"/>
              </a:rPr>
              <a:t>SQL Pool</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flipV="1">
            <a:off x="7208837" y="2235352"/>
            <a:ext cx="1496018" cy="93623"/>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7204858" y="3159125"/>
            <a:ext cx="568580" cy="488706"/>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96994" y="1324996"/>
            <a:ext cx="476183" cy="476183"/>
          </a:xfrm>
          <a:prstGeom prst="rect">
            <a:avLst/>
          </a:prstGeom>
        </p:spPr>
      </p:pic>
      <p:grpSp>
        <p:nvGrpSpPr>
          <p:cNvPr id="45" name="Group 44">
            <a:extLst>
              <a:ext uri="{FF2B5EF4-FFF2-40B4-BE49-F238E27FC236}">
                <a16:creationId xmlns:a16="http://schemas.microsoft.com/office/drawing/2014/main" id="{DD32BC05-23DD-41C7-92F5-3E30A1B9C63F}"/>
              </a:ext>
            </a:extLst>
          </p:cNvPr>
          <p:cNvGrpSpPr/>
          <p:nvPr/>
        </p:nvGrpSpPr>
        <p:grpSpPr>
          <a:xfrm>
            <a:off x="9673538" y="5009254"/>
            <a:ext cx="1593493" cy="1171816"/>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10070036" y="5419386"/>
            <a:ext cx="972767" cy="307777"/>
          </a:xfrm>
          <a:prstGeom prst="rect">
            <a:avLst/>
          </a:prstGeom>
          <a:noFill/>
        </p:spPr>
        <p:txBody>
          <a:bodyPr wrap="none" lIns="0" tIns="0" rIns="0" bIns="0" rtlCol="0">
            <a:spAutoFit/>
          </a:bodyPr>
          <a:lstStyle/>
          <a:p>
            <a:pPr algn="l"/>
            <a:r>
              <a:rPr lang="en-US" sz="2000" b="1" dirty="0">
                <a:solidFill>
                  <a:schemeClr val="bg1"/>
                </a:solidFill>
              </a:rPr>
              <a:t>Internet</a:t>
            </a:r>
          </a:p>
        </p:txBody>
      </p:sp>
      <p:cxnSp>
        <p:nvCxnSpPr>
          <p:cNvPr id="67" name="Straight Arrow Connector 66">
            <a:extLst>
              <a:ext uri="{FF2B5EF4-FFF2-40B4-BE49-F238E27FC236}">
                <a16:creationId xmlns:a16="http://schemas.microsoft.com/office/drawing/2014/main" id="{A3662101-E2A8-4F19-B646-80B3D2B12EE6}"/>
              </a:ext>
            </a:extLst>
          </p:cNvPr>
          <p:cNvCxnSpPr>
            <a:cxnSpLocks/>
            <a:endCxn id="37" idx="2"/>
          </p:cNvCxnSpPr>
          <p:nvPr/>
        </p:nvCxnSpPr>
        <p:spPr>
          <a:xfrm flipH="1" flipV="1">
            <a:off x="8925963" y="4044968"/>
            <a:ext cx="1207157" cy="1128694"/>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p:cNvCxnSpPr>
          <p:nvPr/>
        </p:nvCxnSpPr>
        <p:spPr>
          <a:xfrm flipH="1" flipV="1">
            <a:off x="10499594" y="2680746"/>
            <a:ext cx="5290" cy="2349643"/>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311886">
            <a:off x="9514431" y="4621262"/>
            <a:ext cx="457200" cy="457200"/>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79586" y="4117017"/>
            <a:ext cx="457200" cy="457200"/>
          </a:xfrm>
          <a:prstGeom prst="rect">
            <a:avLst/>
          </a:prstGeom>
        </p:spPr>
      </p:pic>
      <p:pic>
        <p:nvPicPr>
          <p:cNvPr id="56" name="Picture 55">
            <a:extLst>
              <a:ext uri="{FF2B5EF4-FFF2-40B4-BE49-F238E27FC236}">
                <a16:creationId xmlns:a16="http://schemas.microsoft.com/office/drawing/2014/main" id="{F6C869C4-919D-43E9-A170-A73A90EB546A}"/>
              </a:ext>
            </a:extLst>
          </p:cNvPr>
          <p:cNvPicPr>
            <a:picLocks noChangeAspect="1"/>
          </p:cNvPicPr>
          <p:nvPr/>
        </p:nvPicPr>
        <p:blipFill rotWithShape="1">
          <a:blip r:embed="rId7"/>
          <a:srcRect t="14478"/>
          <a:stretch/>
        </p:blipFill>
        <p:spPr>
          <a:xfrm>
            <a:off x="2910902" y="5124116"/>
            <a:ext cx="1441560" cy="1390333"/>
          </a:xfrm>
          <a:prstGeom prst="rect">
            <a:avLst/>
          </a:prstGeom>
        </p:spPr>
      </p:pic>
      <p:cxnSp>
        <p:nvCxnSpPr>
          <p:cNvPr id="19" name="Straight Arrow Connector 18">
            <a:extLst>
              <a:ext uri="{FF2B5EF4-FFF2-40B4-BE49-F238E27FC236}">
                <a16:creationId xmlns:a16="http://schemas.microsoft.com/office/drawing/2014/main" id="{C208767C-6A3F-4FF7-ABA2-BDD0DEE5832B}"/>
              </a:ext>
            </a:extLst>
          </p:cNvPr>
          <p:cNvCxnSpPr>
            <a:cxnSpLocks/>
            <a:stCxn id="21" idx="3"/>
          </p:cNvCxnSpPr>
          <p:nvPr/>
        </p:nvCxnSpPr>
        <p:spPr>
          <a:xfrm>
            <a:off x="3785263" y="4091534"/>
            <a:ext cx="1043460" cy="1174264"/>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
        <p:nvSpPr>
          <p:cNvPr id="24" name="Rectangle 23">
            <a:extLst>
              <a:ext uri="{FF2B5EF4-FFF2-40B4-BE49-F238E27FC236}">
                <a16:creationId xmlns:a16="http://schemas.microsoft.com/office/drawing/2014/main" id="{0C6DD68D-603B-40AD-B8A7-0499FE2B2AAC}"/>
              </a:ext>
            </a:extLst>
          </p:cNvPr>
          <p:cNvSpPr/>
          <p:nvPr/>
        </p:nvSpPr>
        <p:spPr bwMode="auto">
          <a:xfrm>
            <a:off x="4828723" y="5148204"/>
            <a:ext cx="4803625" cy="1710026"/>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2463B924-2A60-4155-935F-DFBE9099B47D}"/>
              </a:ext>
            </a:extLst>
          </p:cNvPr>
          <p:cNvCxnSpPr>
            <a:cxnSpLocks/>
            <a:stCxn id="8" idx="2"/>
            <a:endCxn id="21" idx="0"/>
          </p:cNvCxnSpPr>
          <p:nvPr/>
        </p:nvCxnSpPr>
        <p:spPr>
          <a:xfrm>
            <a:off x="2744325" y="3439911"/>
            <a:ext cx="1" cy="27066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2B869EA2-DB3F-400D-87FF-170E864B2DB9}"/>
              </a:ext>
            </a:extLst>
          </p:cNvPr>
          <p:cNvSpPr txBox="1"/>
          <p:nvPr/>
        </p:nvSpPr>
        <p:spPr>
          <a:xfrm>
            <a:off x="8666323" y="183471"/>
            <a:ext cx="3375741" cy="978381"/>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1200" dirty="0">
                <a:solidFill>
                  <a:schemeClr val="tx2"/>
                </a:solidFill>
              </a:rPr>
              <a:t>The two Managed private endpoints to SQL pool and SQL on-demand automatically created in Synapse when the Managed workspace </a:t>
            </a:r>
            <a:r>
              <a:rPr lang="en-US" sz="1200" dirty="0" err="1">
                <a:solidFill>
                  <a:schemeClr val="tx2"/>
                </a:solidFill>
              </a:rPr>
              <a:t>VNet</a:t>
            </a:r>
            <a:r>
              <a:rPr lang="en-US" sz="1200" dirty="0">
                <a:solidFill>
                  <a:schemeClr val="tx2"/>
                </a:solidFill>
              </a:rPr>
              <a:t> is deployed. </a:t>
            </a:r>
          </a:p>
          <a:p>
            <a:endParaRPr lang="en-US" sz="1200" dirty="0" err="1">
              <a:solidFill>
                <a:schemeClr val="tx2"/>
              </a:solidFill>
            </a:endParaRPr>
          </a:p>
        </p:txBody>
      </p:sp>
      <p:cxnSp>
        <p:nvCxnSpPr>
          <p:cNvPr id="69" name="Straight Arrow Connector 68">
            <a:extLst>
              <a:ext uri="{FF2B5EF4-FFF2-40B4-BE49-F238E27FC236}">
                <a16:creationId xmlns:a16="http://schemas.microsoft.com/office/drawing/2014/main" id="{F3FF542D-B967-4724-A1EC-AEFCFC68FC5B}"/>
              </a:ext>
            </a:extLst>
          </p:cNvPr>
          <p:cNvCxnSpPr>
            <a:cxnSpLocks/>
            <a:endCxn id="68" idx="1"/>
          </p:cNvCxnSpPr>
          <p:nvPr/>
        </p:nvCxnSpPr>
        <p:spPr>
          <a:xfrm flipV="1">
            <a:off x="7255783" y="672662"/>
            <a:ext cx="1410540" cy="1309287"/>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5C950641-BACB-4C55-9A6B-85CFA273581C}"/>
              </a:ext>
            </a:extLst>
          </p:cNvPr>
          <p:cNvCxnSpPr>
            <a:cxnSpLocks/>
            <a:endCxn id="68" idx="1"/>
          </p:cNvCxnSpPr>
          <p:nvPr/>
        </p:nvCxnSpPr>
        <p:spPr>
          <a:xfrm flipV="1">
            <a:off x="7255783" y="672662"/>
            <a:ext cx="1410540" cy="2486463"/>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89503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27" presetClass="emph" presetSubtype="0" fill="remove" nodeType="withEffect">
                                  <p:stCondLst>
                                    <p:cond delay="0"/>
                                  </p:stCondLst>
                                  <p:childTnLst>
                                    <p:animClr clrSpc="rgb" dir="cw">
                                      <p:cBhvr override="childStyle">
                                        <p:cTn id="12" dur="250" autoRev="1" fill="remove"/>
                                        <p:tgtEl>
                                          <p:spTgt spid="16"/>
                                        </p:tgtEl>
                                        <p:attrNameLst>
                                          <p:attrName>style.color</p:attrName>
                                        </p:attrNameLst>
                                      </p:cBhvr>
                                      <p:to>
                                        <a:schemeClr val="bg1"/>
                                      </p:to>
                                    </p:animClr>
                                    <p:animClr clrSpc="rgb" dir="cw">
                                      <p:cBhvr>
                                        <p:cTn id="13" dur="250" autoRev="1" fill="remove"/>
                                        <p:tgtEl>
                                          <p:spTgt spid="16"/>
                                        </p:tgtEl>
                                        <p:attrNameLst>
                                          <p:attrName>fillcolor</p:attrName>
                                        </p:attrNameLst>
                                      </p:cBhvr>
                                      <p:to>
                                        <a:schemeClr val="bg1"/>
                                      </p:to>
                                    </p:animClr>
                                    <p:set>
                                      <p:cBhvr>
                                        <p:cTn id="14" dur="250" autoRev="1" fill="remove"/>
                                        <p:tgtEl>
                                          <p:spTgt spid="16"/>
                                        </p:tgtEl>
                                        <p:attrNameLst>
                                          <p:attrName>fill.type</p:attrName>
                                        </p:attrNameLst>
                                      </p:cBhvr>
                                      <p:to>
                                        <p:strVal val="solid"/>
                                      </p:to>
                                    </p:set>
                                    <p:set>
                                      <p:cBhvr>
                                        <p:cTn id="15" dur="250" autoRev="1" fill="remove"/>
                                        <p:tgtEl>
                                          <p:spTgt spid="16"/>
                                        </p:tgtEl>
                                        <p:attrNameLst>
                                          <p:attrName>fill.on</p:attrName>
                                        </p:attrNameLst>
                                      </p:cBhvr>
                                      <p:to>
                                        <p:strVal val="true"/>
                                      </p:to>
                                    </p:set>
                                  </p:childTnLst>
                                </p:cTn>
                              </p:par>
                              <p:par>
                                <p:cTn id="16" presetID="27" presetClass="emph" presetSubtype="0" fill="remove" nodeType="withEffect">
                                  <p:stCondLst>
                                    <p:cond delay="0"/>
                                  </p:stCondLst>
                                  <p:childTnLst>
                                    <p:animClr clrSpc="rgb" dir="cw">
                                      <p:cBhvr override="childStyle">
                                        <p:cTn id="17" dur="250" autoRev="1" fill="remove"/>
                                        <p:tgtEl>
                                          <p:spTgt spid="18"/>
                                        </p:tgtEl>
                                        <p:attrNameLst>
                                          <p:attrName>style.color</p:attrName>
                                        </p:attrNameLst>
                                      </p:cBhvr>
                                      <p:to>
                                        <a:schemeClr val="bg1"/>
                                      </p:to>
                                    </p:animClr>
                                    <p:animClr clrSpc="rgb" dir="cw">
                                      <p:cBhvr>
                                        <p:cTn id="18" dur="250" autoRev="1" fill="remove"/>
                                        <p:tgtEl>
                                          <p:spTgt spid="18"/>
                                        </p:tgtEl>
                                        <p:attrNameLst>
                                          <p:attrName>fillcolor</p:attrName>
                                        </p:attrNameLst>
                                      </p:cBhvr>
                                      <p:to>
                                        <a:schemeClr val="bg1"/>
                                      </p:to>
                                    </p:animClr>
                                    <p:set>
                                      <p:cBhvr>
                                        <p:cTn id="19" dur="250" autoRev="1" fill="remove"/>
                                        <p:tgtEl>
                                          <p:spTgt spid="18"/>
                                        </p:tgtEl>
                                        <p:attrNameLst>
                                          <p:attrName>fill.type</p:attrName>
                                        </p:attrNameLst>
                                      </p:cBhvr>
                                      <p:to>
                                        <p:strVal val="solid"/>
                                      </p:to>
                                    </p:set>
                                    <p:set>
                                      <p:cBhvr>
                                        <p:cTn id="20" dur="250" autoRev="1" fill="remove"/>
                                        <p:tgtEl>
                                          <p:spTgt spid="18"/>
                                        </p:tgtEl>
                                        <p:attrNameLst>
                                          <p:attrName>fill.on</p:attrName>
                                        </p:attrNameLst>
                                      </p:cBhvr>
                                      <p:to>
                                        <p:strVal val="true"/>
                                      </p:to>
                                    </p:set>
                                  </p:childTnLst>
                                </p:cTn>
                              </p:par>
                              <p:par>
                                <p:cTn id="21" presetID="27" presetClass="emph" presetSubtype="0" fill="remove" grpId="0" nodeType="withEffect">
                                  <p:stCondLst>
                                    <p:cond delay="0"/>
                                  </p:stCondLst>
                                  <p:childTnLst>
                                    <p:animClr clrSpc="rgb" dir="cw">
                                      <p:cBhvr override="childStyle">
                                        <p:cTn id="22" dur="250" autoRev="1" fill="remove"/>
                                        <p:tgtEl>
                                          <p:spTgt spid="12"/>
                                        </p:tgtEl>
                                        <p:attrNameLst>
                                          <p:attrName>style.color</p:attrName>
                                        </p:attrNameLst>
                                      </p:cBhvr>
                                      <p:to>
                                        <a:schemeClr val="bg1"/>
                                      </p:to>
                                    </p:animClr>
                                    <p:animClr clrSpc="rgb" dir="cw">
                                      <p:cBhvr>
                                        <p:cTn id="23" dur="250" autoRev="1" fill="remove"/>
                                        <p:tgtEl>
                                          <p:spTgt spid="12"/>
                                        </p:tgtEl>
                                        <p:attrNameLst>
                                          <p:attrName>fillcolor</p:attrName>
                                        </p:attrNameLst>
                                      </p:cBhvr>
                                      <p:to>
                                        <a:schemeClr val="bg1"/>
                                      </p:to>
                                    </p:animClr>
                                    <p:set>
                                      <p:cBhvr>
                                        <p:cTn id="24" dur="250" autoRev="1" fill="remove"/>
                                        <p:tgtEl>
                                          <p:spTgt spid="12"/>
                                        </p:tgtEl>
                                        <p:attrNameLst>
                                          <p:attrName>fill.type</p:attrName>
                                        </p:attrNameLst>
                                      </p:cBhvr>
                                      <p:to>
                                        <p:strVal val="solid"/>
                                      </p:to>
                                    </p:set>
                                    <p:set>
                                      <p:cBhvr>
                                        <p:cTn id="25" dur="250" autoRev="1" fill="remove"/>
                                        <p:tgtEl>
                                          <p:spTgt spid="12"/>
                                        </p:tgtEl>
                                        <p:attrNameLst>
                                          <p:attrName>fill.on</p:attrName>
                                        </p:attrNameLst>
                                      </p:cBhvr>
                                      <p:to>
                                        <p:strVal val="true"/>
                                      </p:to>
                                    </p:set>
                                  </p:childTnLst>
                                </p:cTn>
                              </p:par>
                              <p:par>
                                <p:cTn id="26" presetID="27" presetClass="emph" presetSubtype="0" fill="remove" grpId="0" nodeType="withEffect">
                                  <p:stCondLst>
                                    <p:cond delay="0"/>
                                  </p:stCondLst>
                                  <p:childTnLst>
                                    <p:animClr clrSpc="rgb" dir="cw">
                                      <p:cBhvr override="childStyle">
                                        <p:cTn id="27" dur="250" autoRev="1" fill="remove"/>
                                        <p:tgtEl>
                                          <p:spTgt spid="13"/>
                                        </p:tgtEl>
                                        <p:attrNameLst>
                                          <p:attrName>style.color</p:attrName>
                                        </p:attrNameLst>
                                      </p:cBhvr>
                                      <p:to>
                                        <a:schemeClr val="bg1"/>
                                      </p:to>
                                    </p:animClr>
                                    <p:animClr clrSpc="rgb" dir="cw">
                                      <p:cBhvr>
                                        <p:cTn id="28" dur="250" autoRev="1" fill="remove"/>
                                        <p:tgtEl>
                                          <p:spTgt spid="13"/>
                                        </p:tgtEl>
                                        <p:attrNameLst>
                                          <p:attrName>fillcolor</p:attrName>
                                        </p:attrNameLst>
                                      </p:cBhvr>
                                      <p:to>
                                        <a:schemeClr val="bg1"/>
                                      </p:to>
                                    </p:animClr>
                                    <p:set>
                                      <p:cBhvr>
                                        <p:cTn id="29" dur="250" autoRev="1" fill="remove"/>
                                        <p:tgtEl>
                                          <p:spTgt spid="13"/>
                                        </p:tgtEl>
                                        <p:attrNameLst>
                                          <p:attrName>fill.type</p:attrName>
                                        </p:attrNameLst>
                                      </p:cBhvr>
                                      <p:to>
                                        <p:strVal val="solid"/>
                                      </p:to>
                                    </p:set>
                                    <p:set>
                                      <p:cBhvr>
                                        <p:cTn id="30" dur="250" autoRev="1" fill="remove"/>
                                        <p:tgtEl>
                                          <p:spTgt spid="13"/>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27" presetClass="emph" presetSubtype="0" fill="remove" nodeType="clickEffect">
                                  <p:stCondLst>
                                    <p:cond delay="0"/>
                                  </p:stCondLst>
                                  <p:childTnLst>
                                    <p:animClr clrSpc="rgb" dir="cw">
                                      <p:cBhvr override="childStyle">
                                        <p:cTn id="34" dur="250" autoRev="1" fill="remove"/>
                                        <p:tgtEl>
                                          <p:spTgt spid="22"/>
                                        </p:tgtEl>
                                        <p:attrNameLst>
                                          <p:attrName>style.color</p:attrName>
                                        </p:attrNameLst>
                                      </p:cBhvr>
                                      <p:to>
                                        <a:schemeClr val="bg1"/>
                                      </p:to>
                                    </p:animClr>
                                    <p:animClr clrSpc="rgb" dir="cw">
                                      <p:cBhvr>
                                        <p:cTn id="35" dur="250" autoRev="1" fill="remove"/>
                                        <p:tgtEl>
                                          <p:spTgt spid="22"/>
                                        </p:tgtEl>
                                        <p:attrNameLst>
                                          <p:attrName>fillcolor</p:attrName>
                                        </p:attrNameLst>
                                      </p:cBhvr>
                                      <p:to>
                                        <a:schemeClr val="bg1"/>
                                      </p:to>
                                    </p:animClr>
                                    <p:set>
                                      <p:cBhvr>
                                        <p:cTn id="36" dur="250" autoRev="1" fill="remove"/>
                                        <p:tgtEl>
                                          <p:spTgt spid="22"/>
                                        </p:tgtEl>
                                        <p:attrNameLst>
                                          <p:attrName>fill.type</p:attrName>
                                        </p:attrNameLst>
                                      </p:cBhvr>
                                      <p:to>
                                        <p:strVal val="solid"/>
                                      </p:to>
                                    </p:set>
                                    <p:set>
                                      <p:cBhvr>
                                        <p:cTn id="37" dur="250" autoRev="1" fill="remove"/>
                                        <p:tgtEl>
                                          <p:spTgt spid="22"/>
                                        </p:tgtEl>
                                        <p:attrNameLst>
                                          <p:attrName>fill.on</p:attrName>
                                        </p:attrNameLst>
                                      </p:cBhvr>
                                      <p:to>
                                        <p:strVal val="true"/>
                                      </p:to>
                                    </p:set>
                                  </p:childTnLst>
                                </p:cTn>
                              </p:par>
                              <p:par>
                                <p:cTn id="38" presetID="27" presetClass="emph" presetSubtype="0" fill="remove" nodeType="withEffect">
                                  <p:stCondLst>
                                    <p:cond delay="0"/>
                                  </p:stCondLst>
                                  <p:childTnLst>
                                    <p:animClr clrSpc="rgb" dir="cw">
                                      <p:cBhvr override="childStyle">
                                        <p:cTn id="39" dur="250" autoRev="1" fill="remove"/>
                                        <p:tgtEl>
                                          <p:spTgt spid="56"/>
                                        </p:tgtEl>
                                        <p:attrNameLst>
                                          <p:attrName>style.color</p:attrName>
                                        </p:attrNameLst>
                                      </p:cBhvr>
                                      <p:to>
                                        <a:schemeClr val="bg1"/>
                                      </p:to>
                                    </p:animClr>
                                    <p:animClr clrSpc="rgb" dir="cw">
                                      <p:cBhvr>
                                        <p:cTn id="40" dur="250" autoRev="1" fill="remove"/>
                                        <p:tgtEl>
                                          <p:spTgt spid="56"/>
                                        </p:tgtEl>
                                        <p:attrNameLst>
                                          <p:attrName>fillcolor</p:attrName>
                                        </p:attrNameLst>
                                      </p:cBhvr>
                                      <p:to>
                                        <a:schemeClr val="bg1"/>
                                      </p:to>
                                    </p:animClr>
                                    <p:set>
                                      <p:cBhvr>
                                        <p:cTn id="41" dur="250" autoRev="1" fill="remove"/>
                                        <p:tgtEl>
                                          <p:spTgt spid="56"/>
                                        </p:tgtEl>
                                        <p:attrNameLst>
                                          <p:attrName>fill.type</p:attrName>
                                        </p:attrNameLst>
                                      </p:cBhvr>
                                      <p:to>
                                        <p:strVal val="solid"/>
                                      </p:to>
                                    </p:set>
                                    <p:set>
                                      <p:cBhvr>
                                        <p:cTn id="42" dur="250" autoRev="1" fill="remove"/>
                                        <p:tgtEl>
                                          <p:spTgt spid="56"/>
                                        </p:tgtEl>
                                        <p:attrNameLst>
                                          <p:attrName>fill.on</p:attrName>
                                        </p:attrNameLst>
                                      </p:cBhvr>
                                      <p:to>
                                        <p:strVal val="tru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27" presetClass="emph" presetSubtype="0" fill="remove" grpId="0" nodeType="withEffect">
                                  <p:stCondLst>
                                    <p:cond delay="0"/>
                                  </p:stCondLst>
                                  <p:childTnLst>
                                    <p:animClr clrSpc="rgb" dir="cw">
                                      <p:cBhvr override="childStyle">
                                        <p:cTn id="48" dur="250" autoRev="1" fill="remove"/>
                                        <p:tgtEl>
                                          <p:spTgt spid="21"/>
                                        </p:tgtEl>
                                        <p:attrNameLst>
                                          <p:attrName>style.color</p:attrName>
                                        </p:attrNameLst>
                                      </p:cBhvr>
                                      <p:to>
                                        <a:schemeClr val="bg1"/>
                                      </p:to>
                                    </p:animClr>
                                    <p:animClr clrSpc="rgb" dir="cw">
                                      <p:cBhvr>
                                        <p:cTn id="49" dur="250" autoRev="1" fill="remove"/>
                                        <p:tgtEl>
                                          <p:spTgt spid="21"/>
                                        </p:tgtEl>
                                        <p:attrNameLst>
                                          <p:attrName>fillcolor</p:attrName>
                                        </p:attrNameLst>
                                      </p:cBhvr>
                                      <p:to>
                                        <a:schemeClr val="bg1"/>
                                      </p:to>
                                    </p:animClr>
                                    <p:set>
                                      <p:cBhvr>
                                        <p:cTn id="50" dur="250" autoRev="1" fill="remove"/>
                                        <p:tgtEl>
                                          <p:spTgt spid="21"/>
                                        </p:tgtEl>
                                        <p:attrNameLst>
                                          <p:attrName>fill.type</p:attrName>
                                        </p:attrNameLst>
                                      </p:cBhvr>
                                      <p:to>
                                        <p:strVal val="solid"/>
                                      </p:to>
                                    </p:set>
                                    <p:set>
                                      <p:cBhvr>
                                        <p:cTn id="51" dur="250" autoRev="1" fill="remove"/>
                                        <p:tgtEl>
                                          <p:spTgt spid="21"/>
                                        </p:tgtEl>
                                        <p:attrNameLst>
                                          <p:attrName>fill.on</p:attrName>
                                        </p:attrNameLst>
                                      </p:cBhvr>
                                      <p:to>
                                        <p:strVal val="true"/>
                                      </p:to>
                                    </p:set>
                                  </p:childTnLst>
                                </p:cTn>
                              </p:par>
                              <p:par>
                                <p:cTn id="52" presetID="27" presetClass="emph" presetSubtype="0" fill="remove" grpId="0" nodeType="withEffect">
                                  <p:stCondLst>
                                    <p:cond delay="0"/>
                                  </p:stCondLst>
                                  <p:childTnLst>
                                    <p:animClr clrSpc="rgb" dir="cw">
                                      <p:cBhvr override="childStyle">
                                        <p:cTn id="53" dur="250" autoRev="1" fill="remove"/>
                                        <p:tgtEl>
                                          <p:spTgt spid="10"/>
                                        </p:tgtEl>
                                        <p:attrNameLst>
                                          <p:attrName>style.color</p:attrName>
                                        </p:attrNameLst>
                                      </p:cBhvr>
                                      <p:to>
                                        <a:schemeClr val="bg1"/>
                                      </p:to>
                                    </p:animClr>
                                    <p:animClr clrSpc="rgb" dir="cw">
                                      <p:cBhvr>
                                        <p:cTn id="54" dur="250" autoRev="1" fill="remove"/>
                                        <p:tgtEl>
                                          <p:spTgt spid="10"/>
                                        </p:tgtEl>
                                        <p:attrNameLst>
                                          <p:attrName>fillcolor</p:attrName>
                                        </p:attrNameLst>
                                      </p:cBhvr>
                                      <p:to>
                                        <a:schemeClr val="bg1"/>
                                      </p:to>
                                    </p:animClr>
                                    <p:set>
                                      <p:cBhvr>
                                        <p:cTn id="55" dur="250" autoRev="1" fill="remove"/>
                                        <p:tgtEl>
                                          <p:spTgt spid="10"/>
                                        </p:tgtEl>
                                        <p:attrNameLst>
                                          <p:attrName>fill.type</p:attrName>
                                        </p:attrNameLst>
                                      </p:cBhvr>
                                      <p:to>
                                        <p:strVal val="solid"/>
                                      </p:to>
                                    </p:set>
                                    <p:set>
                                      <p:cBhvr>
                                        <p:cTn id="56" dur="250" autoRev="1" fill="remove"/>
                                        <p:tgtEl>
                                          <p:spTgt spid="10"/>
                                        </p:tgtEl>
                                        <p:attrNameLst>
                                          <p:attrName>fill.on</p:attrName>
                                        </p:attrNameLst>
                                      </p:cBhvr>
                                      <p:to>
                                        <p:strVal val="true"/>
                                      </p:to>
                                    </p:set>
                                  </p:childTnLst>
                                </p:cTn>
                              </p:par>
                              <p:par>
                                <p:cTn id="57" presetID="1"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27" presetClass="emph" presetSubtype="0" fill="remove" nodeType="withEffect">
                                  <p:stCondLst>
                                    <p:cond delay="0"/>
                                  </p:stCondLst>
                                  <p:childTnLst>
                                    <p:animClr clrSpc="rgb" dir="cw">
                                      <p:cBhvr override="childStyle">
                                        <p:cTn id="60" dur="250" autoRev="1" fill="remove"/>
                                        <p:tgtEl>
                                          <p:spTgt spid="65"/>
                                        </p:tgtEl>
                                        <p:attrNameLst>
                                          <p:attrName>style.color</p:attrName>
                                        </p:attrNameLst>
                                      </p:cBhvr>
                                      <p:to>
                                        <a:schemeClr val="bg1"/>
                                      </p:to>
                                    </p:animClr>
                                    <p:animClr clrSpc="rgb" dir="cw">
                                      <p:cBhvr>
                                        <p:cTn id="61" dur="250" autoRev="1" fill="remove"/>
                                        <p:tgtEl>
                                          <p:spTgt spid="65"/>
                                        </p:tgtEl>
                                        <p:attrNameLst>
                                          <p:attrName>fillcolor</p:attrName>
                                        </p:attrNameLst>
                                      </p:cBhvr>
                                      <p:to>
                                        <a:schemeClr val="bg1"/>
                                      </p:to>
                                    </p:animClr>
                                    <p:set>
                                      <p:cBhvr>
                                        <p:cTn id="62" dur="250" autoRev="1" fill="remove"/>
                                        <p:tgtEl>
                                          <p:spTgt spid="65"/>
                                        </p:tgtEl>
                                        <p:attrNameLst>
                                          <p:attrName>fill.type</p:attrName>
                                        </p:attrNameLst>
                                      </p:cBhvr>
                                      <p:to>
                                        <p:strVal val="solid"/>
                                      </p:to>
                                    </p:set>
                                    <p:set>
                                      <p:cBhvr>
                                        <p:cTn id="63" dur="250" autoRev="1" fill="remove"/>
                                        <p:tgtEl>
                                          <p:spTgt spid="6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animBg="1"/>
      <p:bldP spid="12" grpId="0" animBg="1"/>
      <p:bldP spid="13" grpId="0" animBg="1"/>
      <p:bldP spid="21" grpId="0" animBg="1"/>
      <p:bldP spid="24" grpId="0" animBg="1"/>
      <p:bldP spid="6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B5CABBA3-B664-42E7-80DC-D304CF9A3F9D}"/>
              </a:ext>
            </a:extLst>
          </p:cNvPr>
          <p:cNvSpPr/>
          <p:nvPr/>
        </p:nvSpPr>
        <p:spPr bwMode="auto">
          <a:xfrm>
            <a:off x="311406" y="1417645"/>
            <a:ext cx="1938628" cy="1791636"/>
          </a:xfrm>
          <a:prstGeom prst="rect">
            <a:avLst/>
          </a:prstGeom>
          <a:solidFill>
            <a:schemeClr val="bg1">
              <a:lumMod val="75000"/>
              <a:alpha val="7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solidFill>
                  <a:schemeClr val="tx1"/>
                </a:solidFill>
                <a:ea typeface="Segoe UI" pitchFamily="34" charset="0"/>
                <a:cs typeface="Segoe UI" pitchFamily="34" charset="0"/>
              </a:rPr>
              <a:t>On-Premise </a:t>
            </a:r>
            <a:r>
              <a:rPr lang="en-US" sz="2000" b="1" dirty="0" err="1">
                <a:solidFill>
                  <a:schemeClr val="tx1"/>
                </a:solidFill>
                <a:ea typeface="Segoe UI" pitchFamily="34" charset="0"/>
                <a:cs typeface="Segoe UI" pitchFamily="34" charset="0"/>
              </a:rPr>
              <a:t>VNet</a:t>
            </a:r>
            <a:endParaRPr lang="en-US" sz="2000" b="1" dirty="0">
              <a:solidFill>
                <a:schemeClr val="tx1"/>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751A80A-D81B-4E3D-8688-C197796DF1A2}"/>
              </a:ext>
            </a:extLst>
          </p:cNvPr>
          <p:cNvSpPr/>
          <p:nvPr/>
        </p:nvSpPr>
        <p:spPr bwMode="auto">
          <a:xfrm>
            <a:off x="4284591" y="4218761"/>
            <a:ext cx="7840478" cy="2287620"/>
          </a:xfrm>
          <a:prstGeom prst="rect">
            <a:avLst/>
          </a:prstGeom>
          <a:solidFill>
            <a:srgbClr val="0078D4">
              <a:alpha val="7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cs typeface="Segoe UI" pitchFamily="34" charset="0"/>
              </a:rPr>
              <a:t>Azure</a:t>
            </a:r>
            <a:r>
              <a:rPr lang="en-US" sz="2000" b="1" dirty="0">
                <a:solidFill>
                  <a:schemeClr val="tx1"/>
                </a:solidFill>
                <a:ea typeface="Segoe UI" pitchFamily="34" charset="0"/>
                <a:cs typeface="Segoe UI" pitchFamily="34" charset="0"/>
              </a:rPr>
              <a:t> </a:t>
            </a:r>
            <a:r>
              <a:rPr lang="en-US" sz="2000" dirty="0">
                <a:gradFill>
                  <a:gsLst>
                    <a:gs pos="0">
                      <a:srgbClr val="FFFFFF"/>
                    </a:gs>
                    <a:gs pos="100000">
                      <a:srgbClr val="FFFFFF"/>
                    </a:gs>
                  </a:gsLst>
                  <a:lin ang="5400000" scaled="0"/>
                </a:gradFill>
                <a:cs typeface="Segoe UI" pitchFamily="34" charset="0"/>
              </a:rPr>
              <a:t>VNET</a:t>
            </a:r>
          </a:p>
        </p:txBody>
      </p:sp>
      <p:sp>
        <p:nvSpPr>
          <p:cNvPr id="38" name="Rectangle 37">
            <a:extLst>
              <a:ext uri="{FF2B5EF4-FFF2-40B4-BE49-F238E27FC236}">
                <a16:creationId xmlns:a16="http://schemas.microsoft.com/office/drawing/2014/main" id="{275987A6-8726-4E82-AC90-68EE492CF363}"/>
              </a:ext>
            </a:extLst>
          </p:cNvPr>
          <p:cNvSpPr/>
          <p:nvPr/>
        </p:nvSpPr>
        <p:spPr bwMode="auto">
          <a:xfrm>
            <a:off x="7513637" y="4452820"/>
            <a:ext cx="4365343" cy="1819501"/>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dirty="0">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20DEF8A-09F7-4CD1-B8B2-95A2FBF13335}"/>
              </a:ext>
            </a:extLst>
          </p:cNvPr>
          <p:cNvSpPr>
            <a:spLocks noGrp="1"/>
          </p:cNvSpPr>
          <p:nvPr>
            <p:ph type="title"/>
          </p:nvPr>
        </p:nvSpPr>
        <p:spPr/>
        <p:txBody>
          <a:bodyPr/>
          <a:lstStyle/>
          <a:p>
            <a:r>
              <a:rPr lang="en-US" dirty="0"/>
              <a:t>Connecting to Synapse from On-Premise</a:t>
            </a:r>
          </a:p>
        </p:txBody>
      </p:sp>
      <p:sp>
        <p:nvSpPr>
          <p:cNvPr id="8" name="Rectangle 7">
            <a:extLst>
              <a:ext uri="{FF2B5EF4-FFF2-40B4-BE49-F238E27FC236}">
                <a16:creationId xmlns:a16="http://schemas.microsoft.com/office/drawing/2014/main" id="{F21C7021-58B1-4954-9660-294093A0C1DA}"/>
              </a:ext>
            </a:extLst>
          </p:cNvPr>
          <p:cNvSpPr/>
          <p:nvPr/>
        </p:nvSpPr>
        <p:spPr bwMode="auto">
          <a:xfrm>
            <a:off x="4284591" y="1325812"/>
            <a:ext cx="7840478" cy="2667001"/>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1" defTabSz="932472" fontAlgn="base">
              <a:spcBef>
                <a:spcPct val="0"/>
              </a:spcBef>
              <a:spcAft>
                <a:spcPct val="0"/>
              </a:spcAft>
            </a:pPr>
            <a:r>
              <a:rPr lang="en-US" sz="2000" dirty="0">
                <a:gradFill>
                  <a:gsLst>
                    <a:gs pos="0">
                      <a:srgbClr val="FFFFFF"/>
                    </a:gs>
                    <a:gs pos="100000">
                      <a:srgbClr val="FFFFFF"/>
                    </a:gs>
                  </a:gsLst>
                  <a:lin ang="5400000" scaled="0"/>
                </a:gradFill>
                <a:cs typeface="Segoe UI" pitchFamily="34" charset="0"/>
              </a:rPr>
              <a:t>Synapse</a:t>
            </a:r>
            <a:r>
              <a:rPr lang="en-US" sz="2400" b="1" dirty="0">
                <a:solidFill>
                  <a:schemeClr val="bg1"/>
                </a:solidFill>
                <a:ea typeface="Segoe UI" pitchFamily="34" charset="0"/>
                <a:cs typeface="Segoe UI" pitchFamily="34" charset="0"/>
              </a:rPr>
              <a:t> </a:t>
            </a:r>
            <a:r>
              <a:rPr lang="en-US" sz="2000" dirty="0">
                <a:gradFill>
                  <a:gsLst>
                    <a:gs pos="0">
                      <a:srgbClr val="FFFFFF"/>
                    </a:gs>
                    <a:gs pos="100000">
                      <a:srgbClr val="FFFFFF"/>
                    </a:gs>
                  </a:gsLst>
                  <a:lin ang="5400000" scaled="0"/>
                </a:gradFill>
                <a:cs typeface="Segoe UI" pitchFamily="34" charset="0"/>
              </a:rPr>
              <a:t>Workspace</a:t>
            </a:r>
          </a:p>
        </p:txBody>
      </p:sp>
      <p:sp>
        <p:nvSpPr>
          <p:cNvPr id="9" name="Rectangle 8">
            <a:extLst>
              <a:ext uri="{FF2B5EF4-FFF2-40B4-BE49-F238E27FC236}">
                <a16:creationId xmlns:a16="http://schemas.microsoft.com/office/drawing/2014/main" id="{DFB9CF7A-33DF-400A-8AC0-B5BC665AFEA5}"/>
              </a:ext>
            </a:extLst>
          </p:cNvPr>
          <p:cNvSpPr/>
          <p:nvPr/>
        </p:nvSpPr>
        <p:spPr bwMode="auto">
          <a:xfrm>
            <a:off x="4499264" y="1817240"/>
            <a:ext cx="3810000" cy="1917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cs typeface="Segoe UI" pitchFamily="34" charset="0"/>
              </a:rPr>
              <a:t>Managed</a:t>
            </a:r>
            <a:r>
              <a:rPr lang="en-US" sz="2000" b="1" dirty="0">
                <a:solidFill>
                  <a:schemeClr val="tx1"/>
                </a:solidFill>
                <a:ea typeface="Segoe UI" pitchFamily="34" charset="0"/>
                <a:cs typeface="Segoe UI" pitchFamily="34" charset="0"/>
              </a:rPr>
              <a:t> </a:t>
            </a:r>
            <a:r>
              <a:rPr lang="en-US" sz="2000" dirty="0" err="1">
                <a:gradFill>
                  <a:gsLst>
                    <a:gs pos="0">
                      <a:srgbClr val="FFFFFF"/>
                    </a:gs>
                    <a:gs pos="100000">
                      <a:srgbClr val="FFFFFF"/>
                    </a:gs>
                  </a:gsLst>
                  <a:lin ang="5400000" scaled="0"/>
                </a:gradFill>
                <a:cs typeface="Segoe UI" pitchFamily="34" charset="0"/>
              </a:rPr>
              <a:t>VNet</a:t>
            </a:r>
            <a:endParaRPr lang="en-US" sz="2000" dirty="0">
              <a:gradFill>
                <a:gsLst>
                  <a:gs pos="0">
                    <a:srgbClr val="FFFFFF"/>
                  </a:gs>
                  <a:gs pos="100000">
                    <a:srgbClr val="FFFFFF"/>
                  </a:gs>
                </a:gsLst>
                <a:lin ang="5400000" scaled="0"/>
              </a:gradFill>
              <a:cs typeface="Segoe UI" pitchFamily="34" charset="0"/>
            </a:endParaRPr>
          </a:p>
        </p:txBody>
      </p:sp>
      <p:sp>
        <p:nvSpPr>
          <p:cNvPr id="11" name="Rectangle: Rounded Corners 10">
            <a:extLst>
              <a:ext uri="{FF2B5EF4-FFF2-40B4-BE49-F238E27FC236}">
                <a16:creationId xmlns:a16="http://schemas.microsoft.com/office/drawing/2014/main" id="{F5BB6CFD-66CE-4CDB-AAD1-12F220515A2B}"/>
              </a:ext>
            </a:extLst>
          </p:cNvPr>
          <p:cNvSpPr/>
          <p:nvPr/>
        </p:nvSpPr>
        <p:spPr bwMode="auto">
          <a:xfrm>
            <a:off x="4541837" y="2313463"/>
            <a:ext cx="3657600" cy="54118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b="1" dirty="0">
                <a:solidFill>
                  <a:schemeClr val="tx1"/>
                </a:solidFill>
                <a:ea typeface="Segoe UI" pitchFamily="34" charset="0"/>
                <a:cs typeface="Segoe UI" pitchFamily="34" charset="0"/>
              </a:rPr>
              <a:t>Managed private endpoint to SQL on-demand</a:t>
            </a:r>
          </a:p>
        </p:txBody>
      </p:sp>
      <p:sp>
        <p:nvSpPr>
          <p:cNvPr id="12" name="Rectangle: Rounded Corners 11">
            <a:extLst>
              <a:ext uri="{FF2B5EF4-FFF2-40B4-BE49-F238E27FC236}">
                <a16:creationId xmlns:a16="http://schemas.microsoft.com/office/drawing/2014/main" id="{6AD20578-B5E9-4CA8-AAE5-1A3CAC58EDC4}"/>
              </a:ext>
            </a:extLst>
          </p:cNvPr>
          <p:cNvSpPr/>
          <p:nvPr/>
        </p:nvSpPr>
        <p:spPr bwMode="auto">
          <a:xfrm>
            <a:off x="4541837" y="2970444"/>
            <a:ext cx="3657600" cy="54118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b="1" dirty="0">
                <a:solidFill>
                  <a:schemeClr val="tx1"/>
                </a:solidFill>
                <a:ea typeface="Segoe UI" pitchFamily="34" charset="0"/>
                <a:cs typeface="Segoe UI" pitchFamily="34" charset="0"/>
              </a:rPr>
              <a:t>Managed PE to SQL Pool</a:t>
            </a:r>
          </a:p>
        </p:txBody>
      </p:sp>
      <p:sp>
        <p:nvSpPr>
          <p:cNvPr id="13" name="Rectangle: Rounded Corners 12">
            <a:extLst>
              <a:ext uri="{FF2B5EF4-FFF2-40B4-BE49-F238E27FC236}">
                <a16:creationId xmlns:a16="http://schemas.microsoft.com/office/drawing/2014/main" id="{76F7486A-3CC5-4CFD-AB14-99C7C98C481F}"/>
              </a:ext>
            </a:extLst>
          </p:cNvPr>
          <p:cNvSpPr/>
          <p:nvPr/>
        </p:nvSpPr>
        <p:spPr bwMode="auto">
          <a:xfrm>
            <a:off x="8802471" y="2461219"/>
            <a:ext cx="2778622" cy="54118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*-ondemand.sql.azuresynapse.net</a:t>
            </a:r>
          </a:p>
        </p:txBody>
      </p:sp>
      <p:cxnSp>
        <p:nvCxnSpPr>
          <p:cNvPr id="14" name="Straight Arrow Connector 13">
            <a:extLst>
              <a:ext uri="{FF2B5EF4-FFF2-40B4-BE49-F238E27FC236}">
                <a16:creationId xmlns:a16="http://schemas.microsoft.com/office/drawing/2014/main" id="{C0407B40-34BE-4841-97BA-3E0D680640E2}"/>
              </a:ext>
            </a:extLst>
          </p:cNvPr>
          <p:cNvCxnSpPr>
            <a:cxnSpLocks/>
            <a:stCxn id="17" idx="1"/>
          </p:cNvCxnSpPr>
          <p:nvPr/>
        </p:nvCxnSpPr>
        <p:spPr>
          <a:xfrm flipH="1">
            <a:off x="8155102" y="1958188"/>
            <a:ext cx="647369" cy="42774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E5F4A31-3EDA-4B8A-AA2C-5BAB9072BD46}"/>
              </a:ext>
            </a:extLst>
          </p:cNvPr>
          <p:cNvCxnSpPr>
            <a:cxnSpLocks/>
            <a:stCxn id="13" idx="1"/>
          </p:cNvCxnSpPr>
          <p:nvPr/>
        </p:nvCxnSpPr>
        <p:spPr>
          <a:xfrm flipH="1">
            <a:off x="8199437" y="2731813"/>
            <a:ext cx="603034" cy="308507"/>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7ECF58A4-457F-43AF-8173-58D37C5A9DFC}"/>
              </a:ext>
            </a:extLst>
          </p:cNvPr>
          <p:cNvSpPr/>
          <p:nvPr/>
        </p:nvSpPr>
        <p:spPr bwMode="auto">
          <a:xfrm>
            <a:off x="8802471" y="1687623"/>
            <a:ext cx="2778622" cy="54113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*.sql.azuresynapse.net</a:t>
            </a:r>
          </a:p>
        </p:txBody>
      </p:sp>
      <p:pic>
        <p:nvPicPr>
          <p:cNvPr id="18" name="Graphic 17">
            <a:extLst>
              <a:ext uri="{FF2B5EF4-FFF2-40B4-BE49-F238E27FC236}">
                <a16:creationId xmlns:a16="http://schemas.microsoft.com/office/drawing/2014/main" id="{9889D76A-1CEC-4843-A610-A2E5F068B0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467135" y="1419645"/>
            <a:ext cx="338195" cy="338195"/>
          </a:xfrm>
          <a:prstGeom prst="rect">
            <a:avLst/>
          </a:prstGeom>
        </p:spPr>
      </p:pic>
      <p:sp>
        <p:nvSpPr>
          <p:cNvPr id="23" name="TextBox 22">
            <a:extLst>
              <a:ext uri="{FF2B5EF4-FFF2-40B4-BE49-F238E27FC236}">
                <a16:creationId xmlns:a16="http://schemas.microsoft.com/office/drawing/2014/main" id="{EDFB01F1-F23B-4BF4-98C7-24D8E2D5073A}"/>
              </a:ext>
            </a:extLst>
          </p:cNvPr>
          <p:cNvSpPr txBox="1"/>
          <p:nvPr/>
        </p:nvSpPr>
        <p:spPr>
          <a:xfrm>
            <a:off x="9075707" y="1561678"/>
            <a:ext cx="2232150" cy="246221"/>
          </a:xfrm>
          <a:prstGeom prst="rect">
            <a:avLst/>
          </a:prstGeom>
          <a:noFill/>
        </p:spPr>
        <p:txBody>
          <a:bodyPr wrap="none" lIns="0" tIns="0" rIns="0" bIns="0" rtlCol="0">
            <a:spAutoFit/>
          </a:bodyPr>
          <a:lstStyle/>
          <a:p>
            <a:pPr algn="l"/>
            <a:r>
              <a:rPr lang="en-US" sz="1600" b="1" dirty="0"/>
              <a:t>SQL on-demand tenant</a:t>
            </a:r>
          </a:p>
        </p:txBody>
      </p:sp>
      <p:sp>
        <p:nvSpPr>
          <p:cNvPr id="27" name="Rectangle: Rounded Corners 26">
            <a:extLst>
              <a:ext uri="{FF2B5EF4-FFF2-40B4-BE49-F238E27FC236}">
                <a16:creationId xmlns:a16="http://schemas.microsoft.com/office/drawing/2014/main" id="{A7BCEDBA-3B5F-4DF3-9066-AED792C10700}"/>
              </a:ext>
            </a:extLst>
          </p:cNvPr>
          <p:cNvSpPr/>
          <p:nvPr/>
        </p:nvSpPr>
        <p:spPr bwMode="auto">
          <a:xfrm>
            <a:off x="8802471" y="3239467"/>
            <a:ext cx="2778622" cy="54118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*.dev.sql.azuresynapse.net</a:t>
            </a:r>
          </a:p>
        </p:txBody>
      </p:sp>
      <p:sp>
        <p:nvSpPr>
          <p:cNvPr id="28" name="TextBox 27">
            <a:extLst>
              <a:ext uri="{FF2B5EF4-FFF2-40B4-BE49-F238E27FC236}">
                <a16:creationId xmlns:a16="http://schemas.microsoft.com/office/drawing/2014/main" id="{8393FA6D-C565-4F1D-97B1-2B3524885B01}"/>
              </a:ext>
            </a:extLst>
          </p:cNvPr>
          <p:cNvSpPr txBox="1"/>
          <p:nvPr/>
        </p:nvSpPr>
        <p:spPr>
          <a:xfrm>
            <a:off x="9610812" y="3117927"/>
            <a:ext cx="1055545" cy="246221"/>
          </a:xfrm>
          <a:prstGeom prst="rect">
            <a:avLst/>
          </a:prstGeom>
          <a:noFill/>
        </p:spPr>
        <p:txBody>
          <a:bodyPr wrap="none" lIns="0" tIns="0" rIns="0" bIns="0" rtlCol="0">
            <a:spAutoFit/>
          </a:bodyPr>
          <a:lstStyle/>
          <a:p>
            <a:pPr algn="l"/>
            <a:r>
              <a:rPr lang="en-US" sz="1600" b="1" dirty="0"/>
              <a:t>Dev tenant</a:t>
            </a:r>
          </a:p>
        </p:txBody>
      </p:sp>
      <p:sp>
        <p:nvSpPr>
          <p:cNvPr id="30" name="Rectangle 29">
            <a:extLst>
              <a:ext uri="{FF2B5EF4-FFF2-40B4-BE49-F238E27FC236}">
                <a16:creationId xmlns:a16="http://schemas.microsoft.com/office/drawing/2014/main" id="{9052E382-DDB4-4639-9954-87AA209B1D7E}"/>
              </a:ext>
            </a:extLst>
          </p:cNvPr>
          <p:cNvSpPr/>
          <p:nvPr/>
        </p:nvSpPr>
        <p:spPr bwMode="auto">
          <a:xfrm>
            <a:off x="4465636" y="4842286"/>
            <a:ext cx="3629653" cy="1289261"/>
          </a:xfrm>
          <a:prstGeom prst="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dirty="0">
                <a:solidFill>
                  <a:schemeClr val="tx1"/>
                </a:solidFill>
                <a:ea typeface="Segoe UI" pitchFamily="34" charset="0"/>
                <a:cs typeface="Segoe UI" pitchFamily="34" charset="0"/>
              </a:rPr>
              <a:t>VPN Gateway</a:t>
            </a:r>
          </a:p>
        </p:txBody>
      </p:sp>
      <p:sp>
        <p:nvSpPr>
          <p:cNvPr id="34" name="Rectangle: Rounded Corners 33">
            <a:extLst>
              <a:ext uri="{FF2B5EF4-FFF2-40B4-BE49-F238E27FC236}">
                <a16:creationId xmlns:a16="http://schemas.microsoft.com/office/drawing/2014/main" id="{4F18F8BF-8262-404C-87ED-63FB32715B40}"/>
              </a:ext>
            </a:extLst>
          </p:cNvPr>
          <p:cNvSpPr/>
          <p:nvPr/>
        </p:nvSpPr>
        <p:spPr bwMode="auto">
          <a:xfrm>
            <a:off x="8199437" y="4933155"/>
            <a:ext cx="1102354" cy="73555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Private endpoint</a:t>
            </a:r>
          </a:p>
        </p:txBody>
      </p:sp>
      <p:sp>
        <p:nvSpPr>
          <p:cNvPr id="39" name="Rectangle: Rounded Corners 38">
            <a:extLst>
              <a:ext uri="{FF2B5EF4-FFF2-40B4-BE49-F238E27FC236}">
                <a16:creationId xmlns:a16="http://schemas.microsoft.com/office/drawing/2014/main" id="{600FCDAD-0A0C-4555-9D37-94C01E7E2FAB}"/>
              </a:ext>
            </a:extLst>
          </p:cNvPr>
          <p:cNvSpPr/>
          <p:nvPr/>
        </p:nvSpPr>
        <p:spPr bwMode="auto">
          <a:xfrm>
            <a:off x="9417855" y="4933155"/>
            <a:ext cx="1102354" cy="73555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Private endpoint</a:t>
            </a:r>
          </a:p>
        </p:txBody>
      </p:sp>
      <p:sp>
        <p:nvSpPr>
          <p:cNvPr id="40" name="Rectangle: Rounded Corners 39">
            <a:extLst>
              <a:ext uri="{FF2B5EF4-FFF2-40B4-BE49-F238E27FC236}">
                <a16:creationId xmlns:a16="http://schemas.microsoft.com/office/drawing/2014/main" id="{DFB61813-46F5-4B7C-981C-BA56AA3B12FC}"/>
              </a:ext>
            </a:extLst>
          </p:cNvPr>
          <p:cNvSpPr/>
          <p:nvPr/>
        </p:nvSpPr>
        <p:spPr bwMode="auto">
          <a:xfrm>
            <a:off x="10660752" y="4911183"/>
            <a:ext cx="1102354" cy="75047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Private endpoint</a:t>
            </a:r>
          </a:p>
        </p:txBody>
      </p:sp>
      <p:cxnSp>
        <p:nvCxnSpPr>
          <p:cNvPr id="42" name="Connector: Elbow 41">
            <a:extLst>
              <a:ext uri="{FF2B5EF4-FFF2-40B4-BE49-F238E27FC236}">
                <a16:creationId xmlns:a16="http://schemas.microsoft.com/office/drawing/2014/main" id="{80DD310E-224D-4A6B-AA67-98116266B475}"/>
              </a:ext>
            </a:extLst>
          </p:cNvPr>
          <p:cNvCxnSpPr>
            <a:cxnSpLocks/>
            <a:stCxn id="17" idx="3"/>
            <a:endCxn id="40" idx="3"/>
          </p:cNvCxnSpPr>
          <p:nvPr/>
        </p:nvCxnSpPr>
        <p:spPr>
          <a:xfrm>
            <a:off x="11581093" y="1958188"/>
            <a:ext cx="182013" cy="3328234"/>
          </a:xfrm>
          <a:prstGeom prst="bentConnector3">
            <a:avLst>
              <a:gd name="adj1" fmla="val 225595"/>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CFAC215-644E-47F3-BECE-13B9B4DF7EC5}"/>
              </a:ext>
            </a:extLst>
          </p:cNvPr>
          <p:cNvCxnSpPr>
            <a:cxnSpLocks/>
            <a:stCxn id="13" idx="1"/>
            <a:endCxn id="34" idx="0"/>
          </p:cNvCxnSpPr>
          <p:nvPr/>
        </p:nvCxnSpPr>
        <p:spPr>
          <a:xfrm rot="10800000" flipV="1">
            <a:off x="8750615" y="2731813"/>
            <a:ext cx="51857" cy="2201342"/>
          </a:xfrm>
          <a:prstGeom prst="bentConnector2">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26907B2-D33D-4A46-A6AA-2B2F4A62D6CF}"/>
              </a:ext>
            </a:extLst>
          </p:cNvPr>
          <p:cNvSpPr txBox="1"/>
          <p:nvPr/>
        </p:nvSpPr>
        <p:spPr>
          <a:xfrm>
            <a:off x="9395252" y="2379336"/>
            <a:ext cx="1543179" cy="246221"/>
          </a:xfrm>
          <a:prstGeom prst="rect">
            <a:avLst/>
          </a:prstGeom>
          <a:noFill/>
        </p:spPr>
        <p:txBody>
          <a:bodyPr wrap="none" lIns="0" tIns="0" rIns="0" bIns="0" rtlCol="0">
            <a:spAutoFit/>
          </a:bodyPr>
          <a:lstStyle/>
          <a:p>
            <a:pPr algn="l"/>
            <a:r>
              <a:rPr lang="en-US" sz="1600" b="1" dirty="0"/>
              <a:t>SQL Pool tenant</a:t>
            </a:r>
          </a:p>
        </p:txBody>
      </p:sp>
      <p:cxnSp>
        <p:nvCxnSpPr>
          <p:cNvPr id="99" name="Straight Arrow Connector 98">
            <a:extLst>
              <a:ext uri="{FF2B5EF4-FFF2-40B4-BE49-F238E27FC236}">
                <a16:creationId xmlns:a16="http://schemas.microsoft.com/office/drawing/2014/main" id="{533D432E-0395-419D-A780-B5D3E8A64564}"/>
              </a:ext>
            </a:extLst>
          </p:cNvPr>
          <p:cNvCxnSpPr>
            <a:cxnSpLocks/>
            <a:endCxn id="39" idx="0"/>
          </p:cNvCxnSpPr>
          <p:nvPr/>
        </p:nvCxnSpPr>
        <p:spPr>
          <a:xfrm>
            <a:off x="9969032" y="3832484"/>
            <a:ext cx="0" cy="1100671"/>
          </a:xfrm>
          <a:prstGeom prst="straightConnector1">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FFBEA017-9A83-4316-A95D-25596FD4F63F}"/>
              </a:ext>
            </a:extLst>
          </p:cNvPr>
          <p:cNvSpPr txBox="1"/>
          <p:nvPr/>
        </p:nvSpPr>
        <p:spPr>
          <a:xfrm>
            <a:off x="7654394" y="4490733"/>
            <a:ext cx="679673" cy="246221"/>
          </a:xfrm>
          <a:prstGeom prst="rect">
            <a:avLst/>
          </a:prstGeom>
          <a:noFill/>
        </p:spPr>
        <p:txBody>
          <a:bodyPr wrap="none" lIns="0" tIns="0" rIns="0" bIns="0" rtlCol="0">
            <a:spAutoFit/>
          </a:bodyPr>
          <a:lstStyle/>
          <a:p>
            <a:pPr algn="l"/>
            <a:r>
              <a:rPr lang="en-US" sz="1600" b="1" dirty="0"/>
              <a:t>Subnet</a:t>
            </a:r>
          </a:p>
        </p:txBody>
      </p:sp>
      <p:pic>
        <p:nvPicPr>
          <p:cNvPr id="106" name="Graphic 105" descr="User">
            <a:extLst>
              <a:ext uri="{FF2B5EF4-FFF2-40B4-BE49-F238E27FC236}">
                <a16:creationId xmlns:a16="http://schemas.microsoft.com/office/drawing/2014/main" id="{AC3D3703-F5DD-47B6-829C-2CFACF9454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24922" y="2004019"/>
            <a:ext cx="914400" cy="914400"/>
          </a:xfrm>
          <a:prstGeom prst="rect">
            <a:avLst/>
          </a:prstGeom>
        </p:spPr>
      </p:pic>
      <p:pic>
        <p:nvPicPr>
          <p:cNvPr id="107" name="Graphic 106" descr="User">
            <a:extLst>
              <a:ext uri="{FF2B5EF4-FFF2-40B4-BE49-F238E27FC236}">
                <a16:creationId xmlns:a16="http://schemas.microsoft.com/office/drawing/2014/main" id="{451E4BEB-BC94-4415-A3F1-C002FF0125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24922" y="5402262"/>
            <a:ext cx="914400" cy="914400"/>
          </a:xfrm>
          <a:prstGeom prst="rect">
            <a:avLst/>
          </a:prstGeom>
        </p:spPr>
      </p:pic>
      <p:cxnSp>
        <p:nvCxnSpPr>
          <p:cNvPr id="113" name="Connector: Elbow 112">
            <a:extLst>
              <a:ext uri="{FF2B5EF4-FFF2-40B4-BE49-F238E27FC236}">
                <a16:creationId xmlns:a16="http://schemas.microsoft.com/office/drawing/2014/main" id="{F8194718-5A51-4B45-AC3D-9D788070BA2C}"/>
              </a:ext>
            </a:extLst>
          </p:cNvPr>
          <p:cNvCxnSpPr>
            <a:cxnSpLocks/>
          </p:cNvCxnSpPr>
          <p:nvPr/>
        </p:nvCxnSpPr>
        <p:spPr>
          <a:xfrm>
            <a:off x="2250034" y="2120474"/>
            <a:ext cx="2215602" cy="3173454"/>
          </a:xfrm>
          <a:prstGeom prst="bentConnector3">
            <a:avLst>
              <a:gd name="adj1" fmla="val 25360"/>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2F6567B1-5E84-4F0F-A656-74E8419A5336}"/>
              </a:ext>
            </a:extLst>
          </p:cNvPr>
          <p:cNvCxnSpPr>
            <a:cxnSpLocks/>
          </p:cNvCxnSpPr>
          <p:nvPr/>
        </p:nvCxnSpPr>
        <p:spPr>
          <a:xfrm>
            <a:off x="2332037" y="5859462"/>
            <a:ext cx="2133599" cy="0"/>
          </a:xfrm>
          <a:prstGeom prst="straightConnector1">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B5452CFA-A610-4303-B19C-A3DB564138DA}"/>
              </a:ext>
            </a:extLst>
          </p:cNvPr>
          <p:cNvSpPr txBox="1"/>
          <p:nvPr/>
        </p:nvSpPr>
        <p:spPr>
          <a:xfrm>
            <a:off x="2988449" y="5035272"/>
            <a:ext cx="1060659" cy="246221"/>
          </a:xfrm>
          <a:prstGeom prst="rect">
            <a:avLst/>
          </a:prstGeom>
          <a:noFill/>
        </p:spPr>
        <p:txBody>
          <a:bodyPr wrap="square" lIns="0" tIns="0" rIns="0" bIns="0" rtlCol="0">
            <a:spAutoFit/>
          </a:bodyPr>
          <a:lstStyle/>
          <a:p>
            <a:pPr algn="ctr"/>
            <a:r>
              <a:rPr lang="en-US" sz="1600" b="1" dirty="0"/>
              <a:t>site-to-site</a:t>
            </a:r>
          </a:p>
        </p:txBody>
      </p:sp>
      <p:sp>
        <p:nvSpPr>
          <p:cNvPr id="156" name="TextBox 155">
            <a:extLst>
              <a:ext uri="{FF2B5EF4-FFF2-40B4-BE49-F238E27FC236}">
                <a16:creationId xmlns:a16="http://schemas.microsoft.com/office/drawing/2014/main" id="{4714F1E3-1151-4859-9A81-AED01E75BB73}"/>
              </a:ext>
            </a:extLst>
          </p:cNvPr>
          <p:cNvSpPr txBox="1"/>
          <p:nvPr/>
        </p:nvSpPr>
        <p:spPr>
          <a:xfrm>
            <a:off x="2769435" y="5564260"/>
            <a:ext cx="1361732" cy="246221"/>
          </a:xfrm>
          <a:prstGeom prst="rect">
            <a:avLst/>
          </a:prstGeom>
          <a:noFill/>
        </p:spPr>
        <p:txBody>
          <a:bodyPr wrap="square" lIns="0" tIns="0" rIns="0" bIns="0" rtlCol="0">
            <a:spAutoFit/>
          </a:bodyPr>
          <a:lstStyle/>
          <a:p>
            <a:pPr algn="ctr"/>
            <a:r>
              <a:rPr lang="en-US" sz="1600" b="1" dirty="0"/>
              <a:t>point-to-site</a:t>
            </a:r>
          </a:p>
        </p:txBody>
      </p:sp>
      <p:pic>
        <p:nvPicPr>
          <p:cNvPr id="3" name="Picture 2">
            <a:extLst>
              <a:ext uri="{FF2B5EF4-FFF2-40B4-BE49-F238E27FC236}">
                <a16:creationId xmlns:a16="http://schemas.microsoft.com/office/drawing/2014/main" id="{C779279F-92CA-4A57-A6EC-623B75700A3A}"/>
              </a:ext>
            </a:extLst>
          </p:cNvPr>
          <p:cNvPicPr>
            <a:picLocks noChangeAspect="1"/>
          </p:cNvPicPr>
          <p:nvPr/>
        </p:nvPicPr>
        <p:blipFill>
          <a:blip r:embed="rId7"/>
          <a:stretch>
            <a:fillRect/>
          </a:stretch>
        </p:blipFill>
        <p:spPr>
          <a:xfrm>
            <a:off x="642330" y="1686296"/>
            <a:ext cx="7140559" cy="2804403"/>
          </a:xfrm>
          <a:prstGeom prst="rect">
            <a:avLst/>
          </a:prstGeom>
          <a:ln>
            <a:solidFill>
              <a:srgbClr val="C00000"/>
            </a:solidFill>
          </a:ln>
        </p:spPr>
      </p:pic>
      <p:cxnSp>
        <p:nvCxnSpPr>
          <p:cNvPr id="5" name="Straight Arrow Connector 4">
            <a:extLst>
              <a:ext uri="{FF2B5EF4-FFF2-40B4-BE49-F238E27FC236}">
                <a16:creationId xmlns:a16="http://schemas.microsoft.com/office/drawing/2014/main" id="{56DD216C-2AEE-488C-A121-24600CC3A406}"/>
              </a:ext>
            </a:extLst>
          </p:cNvPr>
          <p:cNvCxnSpPr/>
          <p:nvPr/>
        </p:nvCxnSpPr>
        <p:spPr>
          <a:xfrm flipH="1" flipV="1">
            <a:off x="7793139" y="3912110"/>
            <a:ext cx="707815" cy="1021045"/>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A49CB6D-E784-42C3-8FFC-76BA31B0D11E}"/>
              </a:ext>
            </a:extLst>
          </p:cNvPr>
          <p:cNvCxnSpPr>
            <a:cxnSpLocks/>
          </p:cNvCxnSpPr>
          <p:nvPr/>
        </p:nvCxnSpPr>
        <p:spPr>
          <a:xfrm flipH="1" flipV="1">
            <a:off x="7793139" y="3902195"/>
            <a:ext cx="2024307" cy="1008988"/>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47263C9-D645-4095-AF44-F1465E3EFEC0}"/>
              </a:ext>
            </a:extLst>
          </p:cNvPr>
          <p:cNvCxnSpPr>
            <a:cxnSpLocks/>
          </p:cNvCxnSpPr>
          <p:nvPr/>
        </p:nvCxnSpPr>
        <p:spPr>
          <a:xfrm flipH="1" flipV="1">
            <a:off x="7793139" y="3902195"/>
            <a:ext cx="3218797" cy="1008988"/>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720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Auditing</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567731"/>
          </a:xfrm>
          <a:prstGeom prst="rect">
            <a:avLst/>
          </a:prstGeom>
        </p:spPr>
        <p:txBody>
          <a:bodyPr vert="horz" wrap="square" lIns="0" tIns="13600" rIns="0" bIns="0" rtlCol="0" anchor="t">
            <a:spAutoFit/>
          </a:bodyPr>
          <a:lstStyle/>
          <a:p>
            <a:r>
              <a:rPr lang="en-US" b="1" dirty="0"/>
              <a:t>Auditing in Azure Synapse Analytics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95915" y="1464074"/>
            <a:ext cx="11239464" cy="4473019"/>
          </a:xfrm>
        </p:spPr>
        <p:txBody>
          <a:bodyPr/>
          <a:lstStyle/>
          <a:p>
            <a:pPr marL="12305" indent="0">
              <a:spcBef>
                <a:spcPts val="790"/>
              </a:spcBef>
              <a:buNone/>
              <a:tabLst>
                <a:tab pos="246750" algn="l"/>
              </a:tabLst>
            </a:pPr>
            <a:r>
              <a:rPr lang="en-US" spc="-20" dirty="0">
                <a:latin typeface="Calibri"/>
                <a:cs typeface="Calibri"/>
              </a:rPr>
              <a:t>You can use SQL Database auditing to:</a:t>
            </a:r>
          </a:p>
          <a:p>
            <a:pPr marL="479251" lvl="1" indent="-233797">
              <a:spcBef>
                <a:spcPts val="790"/>
              </a:spcBef>
              <a:buFont typeface="Arial"/>
              <a:buChar char="•"/>
              <a:tabLst>
                <a:tab pos="246750" algn="l"/>
              </a:tabLst>
            </a:pPr>
            <a:r>
              <a:rPr lang="en-US" spc="-20" dirty="0">
                <a:latin typeface="Calibri"/>
                <a:cs typeface="Calibri"/>
              </a:rPr>
              <a:t>Retain an audit trail of selected events</a:t>
            </a:r>
          </a:p>
          <a:p>
            <a:pPr marL="479251" lvl="1" indent="-233797">
              <a:spcBef>
                <a:spcPts val="790"/>
              </a:spcBef>
              <a:buFont typeface="Arial"/>
              <a:buChar char="•"/>
              <a:tabLst>
                <a:tab pos="246750" algn="l"/>
              </a:tabLst>
            </a:pPr>
            <a:r>
              <a:rPr lang="en-US" spc="-20" dirty="0">
                <a:latin typeface="Calibri"/>
                <a:cs typeface="Calibri"/>
              </a:rPr>
              <a:t>Report on database activity</a:t>
            </a:r>
          </a:p>
          <a:p>
            <a:pPr marL="479251" lvl="1" indent="-233797">
              <a:spcBef>
                <a:spcPts val="790"/>
              </a:spcBef>
              <a:buFont typeface="Arial"/>
              <a:buChar char="•"/>
              <a:tabLst>
                <a:tab pos="246750" algn="l"/>
              </a:tabLst>
            </a:pPr>
            <a:r>
              <a:rPr lang="en-US" spc="-20" dirty="0">
                <a:latin typeface="Calibri"/>
                <a:cs typeface="Calibri"/>
              </a:rPr>
              <a:t>Analyze reports</a:t>
            </a:r>
            <a:br>
              <a:rPr lang="en-US" spc="-20" dirty="0">
                <a:latin typeface="Calibri"/>
                <a:cs typeface="Calibri"/>
              </a:rPr>
            </a:br>
            <a:endParaRPr lang="en-US" spc="-20" dirty="0">
              <a:latin typeface="Calibri"/>
              <a:cs typeface="Calibri"/>
            </a:endParaRPr>
          </a:p>
          <a:p>
            <a:pPr marL="12305" indent="0">
              <a:spcBef>
                <a:spcPts val="790"/>
              </a:spcBef>
              <a:buNone/>
              <a:tabLst>
                <a:tab pos="246750" algn="l"/>
              </a:tabLst>
            </a:pPr>
            <a:r>
              <a:rPr lang="en-US" sz="3600" spc="-20" dirty="0">
                <a:latin typeface="Calibri"/>
                <a:cs typeface="Calibri"/>
              </a:rPr>
              <a:t>Auditing limitations</a:t>
            </a:r>
          </a:p>
          <a:p>
            <a:pPr marL="479251" lvl="1" indent="-233797">
              <a:spcBef>
                <a:spcPts val="790"/>
              </a:spcBef>
              <a:buFont typeface="Arial"/>
              <a:buChar char="•"/>
              <a:tabLst>
                <a:tab pos="246750" algn="l"/>
              </a:tabLst>
            </a:pPr>
            <a:r>
              <a:rPr lang="en-US" dirty="0"/>
              <a:t>Premium storage is currently not supported.</a:t>
            </a:r>
          </a:p>
          <a:p>
            <a:pPr marL="479251" lvl="1" indent="-233797">
              <a:spcBef>
                <a:spcPts val="790"/>
              </a:spcBef>
              <a:buFont typeface="Arial"/>
              <a:buChar char="•"/>
              <a:tabLst>
                <a:tab pos="246750" algn="l"/>
              </a:tabLst>
            </a:pPr>
            <a:r>
              <a:rPr lang="en-US" dirty="0"/>
              <a:t>Hierarchical namespace for Azure Data Lake Storage Gen2 storage account is currently not supported.</a:t>
            </a:r>
          </a:p>
          <a:p>
            <a:pPr marL="479251" lvl="1" indent="-233797">
              <a:spcBef>
                <a:spcPts val="790"/>
              </a:spcBef>
              <a:buFont typeface="Arial"/>
              <a:buChar char="•"/>
              <a:tabLst>
                <a:tab pos="246750" algn="l"/>
              </a:tabLst>
            </a:pPr>
            <a:r>
              <a:rPr lang="en-US" dirty="0"/>
              <a:t>Enabling auditing on a paused Azure Synapse is not supported. To enable auditing, resume Azure Synapse.</a:t>
            </a:r>
          </a:p>
        </p:txBody>
      </p:sp>
    </p:spTree>
    <p:extLst>
      <p:ext uri="{BB962C8B-B14F-4D97-AF65-F5344CB8AC3E}">
        <p14:creationId xmlns:p14="http://schemas.microsoft.com/office/powerpoint/2010/main" val="222844981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567731"/>
          </a:xfrm>
          <a:prstGeom prst="rect">
            <a:avLst/>
          </a:prstGeom>
        </p:spPr>
        <p:txBody>
          <a:bodyPr vert="horz" wrap="square" lIns="0" tIns="13600" rIns="0" bIns="0" rtlCol="0" anchor="t">
            <a:spAutoFit/>
          </a:bodyPr>
          <a:lstStyle/>
          <a:p>
            <a:r>
              <a:rPr lang="en-US" b="1" dirty="0"/>
              <a:t>Set up auditing for your server</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95915" y="1464074"/>
            <a:ext cx="11239464" cy="3615349"/>
          </a:xfrm>
        </p:spPr>
        <p:txBody>
          <a:bodyPr/>
          <a:lstStyle/>
          <a:p>
            <a:pPr marL="12305" indent="0">
              <a:spcBef>
                <a:spcPts val="790"/>
              </a:spcBef>
              <a:buNone/>
              <a:tabLst>
                <a:tab pos="246750" algn="l"/>
              </a:tabLst>
            </a:pPr>
            <a:endParaRPr lang="en-US" dirty="0"/>
          </a:p>
          <a:p>
            <a:pPr marL="12305" indent="0">
              <a:spcBef>
                <a:spcPts val="790"/>
              </a:spcBef>
              <a:buNone/>
              <a:tabLst>
                <a:tab pos="246750" algn="l"/>
              </a:tabLst>
            </a:pPr>
            <a:r>
              <a:rPr lang="en-US" dirty="0"/>
              <a:t>Audit to storage destination</a:t>
            </a:r>
          </a:p>
          <a:p>
            <a:pPr marL="12305" indent="0">
              <a:spcBef>
                <a:spcPts val="790"/>
              </a:spcBef>
              <a:buNone/>
              <a:tabLst>
                <a:tab pos="246750" algn="l"/>
              </a:tabLst>
            </a:pPr>
            <a:endParaRPr lang="en-US" dirty="0"/>
          </a:p>
          <a:p>
            <a:pPr marL="12305" indent="0">
              <a:spcBef>
                <a:spcPts val="790"/>
              </a:spcBef>
              <a:buNone/>
              <a:tabLst>
                <a:tab pos="246750" algn="l"/>
              </a:tabLst>
            </a:pPr>
            <a:r>
              <a:rPr lang="en-US" dirty="0"/>
              <a:t>Audit to Log Analytics destination</a:t>
            </a:r>
          </a:p>
          <a:p>
            <a:pPr marL="12305" indent="0">
              <a:spcBef>
                <a:spcPts val="790"/>
              </a:spcBef>
              <a:buNone/>
              <a:tabLst>
                <a:tab pos="246750" algn="l"/>
              </a:tabLst>
            </a:pPr>
            <a:endParaRPr lang="en-US" dirty="0"/>
          </a:p>
          <a:p>
            <a:pPr marL="12305" indent="0">
              <a:spcBef>
                <a:spcPts val="790"/>
              </a:spcBef>
              <a:buNone/>
              <a:tabLst>
                <a:tab pos="246750" algn="l"/>
              </a:tabLst>
            </a:pPr>
            <a:r>
              <a:rPr lang="en-US" b="1" dirty="0"/>
              <a:t>Audit to Event Hub destination</a:t>
            </a:r>
          </a:p>
          <a:p>
            <a:pPr marL="12305" indent="0">
              <a:spcBef>
                <a:spcPts val="790"/>
              </a:spcBef>
              <a:buNone/>
              <a:tabLst>
                <a:tab pos="246750" algn="l"/>
              </a:tabLst>
            </a:pPr>
            <a:endParaRPr lang="en-US" dirty="0"/>
          </a:p>
        </p:txBody>
      </p:sp>
    </p:spTree>
    <p:extLst>
      <p:ext uri="{BB962C8B-B14F-4D97-AF65-F5344CB8AC3E}">
        <p14:creationId xmlns:p14="http://schemas.microsoft.com/office/powerpoint/2010/main" val="83927126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94D62-0932-4FAA-98CC-AD4DE5C3FC26}"/>
              </a:ext>
            </a:extLst>
          </p:cNvPr>
          <p:cNvSpPr>
            <a:spLocks noGrp="1"/>
          </p:cNvSpPr>
          <p:nvPr>
            <p:ph type="title"/>
          </p:nvPr>
        </p:nvSpPr>
        <p:spPr>
          <a:xfrm>
            <a:off x="600059" y="466301"/>
            <a:ext cx="11239464" cy="1107996"/>
          </a:xfrm>
        </p:spPr>
        <p:txBody>
          <a:bodyPr/>
          <a:lstStyle/>
          <a:p>
            <a:r>
              <a:rPr lang="en-US" b="1" dirty="0"/>
              <a:t>Analyze audit logs and reports</a:t>
            </a:r>
            <a:br>
              <a:rPr lang="en-US" b="1" dirty="0"/>
            </a:br>
            <a:endParaRPr lang="en-US" dirty="0"/>
          </a:p>
        </p:txBody>
      </p:sp>
      <p:pic>
        <p:nvPicPr>
          <p:cNvPr id="4" name="Picture 3">
            <a:extLst>
              <a:ext uri="{FF2B5EF4-FFF2-40B4-BE49-F238E27FC236}">
                <a16:creationId xmlns:a16="http://schemas.microsoft.com/office/drawing/2014/main" id="{8EF58036-9869-4165-BCA6-78329FED95BD}"/>
              </a:ext>
            </a:extLst>
          </p:cNvPr>
          <p:cNvPicPr>
            <a:picLocks noChangeAspect="1"/>
          </p:cNvPicPr>
          <p:nvPr/>
        </p:nvPicPr>
        <p:blipFill>
          <a:blip r:embed="rId2"/>
          <a:stretch>
            <a:fillRect/>
          </a:stretch>
        </p:blipFill>
        <p:spPr>
          <a:xfrm>
            <a:off x="731837" y="1287461"/>
            <a:ext cx="10668000" cy="5363275"/>
          </a:xfrm>
          <a:prstGeom prst="rect">
            <a:avLst/>
          </a:prstGeom>
        </p:spPr>
      </p:pic>
    </p:spTree>
    <p:extLst>
      <p:ext uri="{BB962C8B-B14F-4D97-AF65-F5344CB8AC3E}">
        <p14:creationId xmlns:p14="http://schemas.microsoft.com/office/powerpoint/2010/main" val="283985963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567731"/>
          </a:xfrm>
          <a:prstGeom prst="rect">
            <a:avLst/>
          </a:prstGeom>
        </p:spPr>
        <p:txBody>
          <a:bodyPr vert="horz" wrap="square" lIns="0" tIns="13600" rIns="0" bIns="0" rtlCol="0" anchor="t">
            <a:spAutoFit/>
          </a:bodyPr>
          <a:lstStyle/>
          <a:p>
            <a:r>
              <a:rPr lang="en-US" b="1" dirty="0"/>
              <a:t>Production practices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95915" y="1464074"/>
            <a:ext cx="11239464" cy="2531975"/>
          </a:xfrm>
        </p:spPr>
        <p:txBody>
          <a:bodyPr/>
          <a:lstStyle/>
          <a:p>
            <a:pPr marL="12305" indent="0">
              <a:spcBef>
                <a:spcPts val="790"/>
              </a:spcBef>
              <a:buNone/>
              <a:tabLst>
                <a:tab pos="246750" algn="l"/>
              </a:tabLst>
            </a:pPr>
            <a:endParaRPr lang="en-US" dirty="0"/>
          </a:p>
          <a:p>
            <a:r>
              <a:rPr lang="en-US" b="1" dirty="0"/>
              <a:t>Auditing geo-replicated databases</a:t>
            </a:r>
          </a:p>
          <a:p>
            <a:pPr marL="12305" indent="0">
              <a:spcBef>
                <a:spcPts val="790"/>
              </a:spcBef>
              <a:buNone/>
              <a:tabLst>
                <a:tab pos="246750" algn="l"/>
              </a:tabLst>
            </a:pPr>
            <a:endParaRPr lang="en-US" dirty="0"/>
          </a:p>
          <a:p>
            <a:r>
              <a:rPr lang="en-US" b="1" dirty="0"/>
              <a:t>Storage key regeneration</a:t>
            </a:r>
          </a:p>
          <a:p>
            <a:pPr marL="12305" indent="0">
              <a:spcBef>
                <a:spcPts val="790"/>
              </a:spcBef>
              <a:buNone/>
              <a:tabLst>
                <a:tab pos="246750" algn="l"/>
              </a:tabLst>
            </a:pPr>
            <a:endParaRPr lang="en-US" dirty="0"/>
          </a:p>
        </p:txBody>
      </p:sp>
    </p:spTree>
    <p:extLst>
      <p:ext uri="{BB962C8B-B14F-4D97-AF65-F5344CB8AC3E}">
        <p14:creationId xmlns:p14="http://schemas.microsoft.com/office/powerpoint/2010/main" val="273104200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1436154641"/>
              </p:ext>
            </p:extLst>
          </p:nvPr>
        </p:nvGraphicFramePr>
        <p:xfrm>
          <a:off x="189739" y="1111634"/>
          <a:ext cx="12056996" cy="4312840"/>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7269591">
                  <a:extLst>
                    <a:ext uri="{9D8B030D-6E8A-4147-A177-3AD203B41FA5}">
                      <a16:colId xmlns:a16="http://schemas.microsoft.com/office/drawing/2014/main" val="154658674"/>
                    </a:ext>
                  </a:extLst>
                </a:gridCol>
                <a:gridCol w="1411999">
                  <a:extLst>
                    <a:ext uri="{9D8B030D-6E8A-4147-A177-3AD203B41FA5}">
                      <a16:colId xmlns:a16="http://schemas.microsoft.com/office/drawing/2014/main" val="2796222852"/>
                    </a:ext>
                  </a:extLst>
                </a:gridCol>
                <a:gridCol w="1237960">
                  <a:extLst>
                    <a:ext uri="{9D8B030D-6E8A-4147-A177-3AD203B41FA5}">
                      <a16:colId xmlns:a16="http://schemas.microsoft.com/office/drawing/2014/main" val="251005626"/>
                    </a:ext>
                  </a:extLst>
                </a:gridCol>
              </a:tblGrid>
              <a:tr h="291051">
                <a:tc gridSpan="2">
                  <a:txBody>
                    <a:bodyPr/>
                    <a:lstStyle/>
                    <a:p>
                      <a:pPr algn="ctr"/>
                      <a:r>
                        <a:rPr lang="en-US" sz="1100" b="1"/>
                        <a:t>Session Flow and Detailed Agenda</a:t>
                      </a:r>
                    </a:p>
                  </a:txBody>
                  <a:tcPr marL="93260" marR="93260" marT="46630" marB="46630" anchor="ctr">
                    <a:solidFill>
                      <a:schemeClr val="bg1">
                        <a:lumMod val="85000"/>
                      </a:schemeClr>
                    </a:solidFill>
                  </a:tcPr>
                </a:tc>
                <a:tc hMerge="1">
                  <a:txBody>
                    <a:bodyPr/>
                    <a:lstStyle/>
                    <a:p>
                      <a:endParaRPr lang="en-US"/>
                    </a:p>
                  </a:txBody>
                  <a:tcPr/>
                </a:tc>
                <a:tc>
                  <a:txBody>
                    <a:bodyPr/>
                    <a:lstStyle/>
                    <a:p>
                      <a:pPr algn="ctr"/>
                      <a:r>
                        <a:rPr lang="en-US" sz="1100" b="1"/>
                        <a:t>Presenter/SME:</a:t>
                      </a:r>
                    </a:p>
                  </a:txBody>
                  <a:tcPr marL="93260" marR="93260" marT="46630" marB="46630" anchor="ctr">
                    <a:solidFill>
                      <a:srgbClr val="D9D9D9"/>
                    </a:solidFill>
                  </a:tcPr>
                </a:tc>
                <a:tc>
                  <a:txBody>
                    <a:bodyPr/>
                    <a:lstStyle/>
                    <a:p>
                      <a:pPr algn="ctr"/>
                      <a:r>
                        <a:rPr lang="en-US" sz="1100" b="1"/>
                        <a:t>Time</a:t>
                      </a:r>
                    </a:p>
                  </a:txBody>
                  <a:tcPr marL="93260" marR="93260" marT="46630" marB="46630" anchor="ctr">
                    <a:solidFill>
                      <a:srgbClr val="D9D9D9"/>
                    </a:solidFill>
                  </a:tcPr>
                </a:tc>
                <a:extLst>
                  <a:ext uri="{0D108BD9-81ED-4DB2-BD59-A6C34878D82A}">
                    <a16:rowId xmlns:a16="http://schemas.microsoft.com/office/drawing/2014/main" val="340815129"/>
                  </a:ext>
                </a:extLst>
              </a:tr>
              <a:tr h="275542">
                <a:tc>
                  <a:txBody>
                    <a:bodyPr/>
                    <a:lstStyle/>
                    <a:p>
                      <a:pPr algn="ctr"/>
                      <a:r>
                        <a:rPr lang="en-US" sz="1100" b="1"/>
                        <a:t>Prework</a:t>
                      </a:r>
                    </a:p>
                  </a:txBody>
                  <a:tcPr marL="93260" marR="93260" marT="46630" marB="46630" anchor="ctr">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No attendee pre-work needed for this session</a:t>
                      </a:r>
                      <a:endParaRPr lang="en-US" sz="1100">
                        <a:latin typeface="Calibri" panose="020F0502020204030204" pitchFamily="34" charset="0"/>
                        <a:ea typeface="Calibri" panose="020F0502020204030204" pitchFamily="34" charset="0"/>
                      </a:endParaRPr>
                    </a:p>
                  </a:txBody>
                  <a:tcPr marL="93260" marR="93260" marT="46630" marB="46630"/>
                </a:tc>
                <a:tc>
                  <a:txBody>
                    <a:bodyPr/>
                    <a:lstStyle/>
                    <a:p>
                      <a:pPr lvl="0" algn="ctr">
                        <a:buNone/>
                      </a:pPr>
                      <a:r>
                        <a:rPr lang="en-US" sz="1100"/>
                        <a:t>N/A</a:t>
                      </a:r>
                    </a:p>
                  </a:txBody>
                  <a:tcPr marL="93260" marR="93260" marT="46630" marB="46630" anchor="ctr"/>
                </a:tc>
                <a:tc>
                  <a:txBody>
                    <a:bodyPr/>
                    <a:lstStyle/>
                    <a:p>
                      <a:pPr lvl="0" algn="ctr">
                        <a:buNone/>
                      </a:pPr>
                      <a:r>
                        <a:rPr lang="en-US" sz="1100"/>
                        <a:t>N/A</a:t>
                      </a:r>
                    </a:p>
                  </a:txBody>
                  <a:tcPr marL="93260" marR="93260" marT="46630" marB="46630" anchor="ctr"/>
                </a:tc>
                <a:extLst>
                  <a:ext uri="{0D108BD9-81ED-4DB2-BD59-A6C34878D82A}">
                    <a16:rowId xmlns:a16="http://schemas.microsoft.com/office/drawing/2014/main" val="2453045695"/>
                  </a:ext>
                </a:extLst>
              </a:tr>
              <a:tr h="264238">
                <a:tc>
                  <a:txBody>
                    <a:bodyPr/>
                    <a:lstStyle/>
                    <a:p>
                      <a:pPr algn="ctr"/>
                      <a:r>
                        <a:rPr lang="en-US" sz="1100" b="1"/>
                        <a:t>Session Introduction</a:t>
                      </a:r>
                    </a:p>
                  </a:txBody>
                  <a:tcPr marL="93260" marR="93260" marT="46630" marB="46630" anchor="ctr">
                    <a:solidFill>
                      <a:schemeClr val="bg1">
                        <a:lumMod val="85000"/>
                      </a:schemeClr>
                    </a:solidFill>
                  </a:tcPr>
                </a:tc>
                <a:tc>
                  <a:txBody>
                    <a:bodyPr/>
                    <a:lstStyle/>
                    <a:p>
                      <a:pPr marL="171450" indent="-171450">
                        <a:buFont typeface="Arial" panose="020B0604020202020204" pitchFamily="34" charset="0"/>
                        <a:buChar char="•"/>
                      </a:pPr>
                      <a:r>
                        <a:rPr lang="en-US" sz="1100" dirty="0"/>
                        <a:t>Set context for when this process takes place</a:t>
                      </a:r>
                    </a:p>
                  </a:txBody>
                  <a:tcPr marL="93260" marR="93260" marT="46630" marB="46630"/>
                </a:tc>
                <a:tc>
                  <a:txBody>
                    <a:bodyPr/>
                    <a:lstStyle/>
                    <a:p>
                      <a:pPr algn="ctr"/>
                      <a:r>
                        <a:rPr lang="en-US" sz="1100" dirty="0"/>
                        <a:t>&lt;presenter&gt;</a:t>
                      </a:r>
                    </a:p>
                  </a:txBody>
                  <a:tcPr marL="93260" marR="93260" marT="46630" marB="46630" anchor="ctr"/>
                </a:tc>
                <a:tc>
                  <a:txBody>
                    <a:bodyPr/>
                    <a:lstStyle/>
                    <a:p>
                      <a:pPr algn="ctr"/>
                      <a:r>
                        <a:rPr lang="en-US" sz="1100" dirty="0"/>
                        <a:t>3 mins</a:t>
                      </a:r>
                    </a:p>
                  </a:txBody>
                  <a:tcPr marL="93260" marR="93260" marT="46630" marB="46630" anchor="ctr"/>
                </a:tc>
                <a:extLst>
                  <a:ext uri="{0D108BD9-81ED-4DB2-BD59-A6C34878D82A}">
                    <a16:rowId xmlns:a16="http://schemas.microsoft.com/office/drawing/2014/main" val="607023216"/>
                  </a:ext>
                </a:extLst>
              </a:tr>
              <a:tr h="2321339">
                <a:tc>
                  <a:txBody>
                    <a:bodyPr/>
                    <a:lstStyle/>
                    <a:p>
                      <a:pPr lvl="0" algn="ctr">
                        <a:buNone/>
                      </a:pPr>
                      <a:r>
                        <a:rPr lang="en-US" sz="1100" b="1" kern="1200">
                          <a:solidFill>
                            <a:schemeClr val="tx1"/>
                          </a:solidFill>
                          <a:latin typeface="+mn-lt"/>
                          <a:ea typeface="+mn-ea"/>
                          <a:cs typeface="+mn-cs"/>
                        </a:rPr>
                        <a:t>Body of the session /</a:t>
                      </a:r>
                      <a:br>
                        <a:rPr lang="en-US" sz="1100" b="1" kern="1200">
                          <a:solidFill>
                            <a:srgbClr val="000000"/>
                          </a:solidFill>
                          <a:latin typeface="+mn-lt"/>
                          <a:ea typeface="+mn-ea"/>
                          <a:cs typeface="+mn-cs"/>
                        </a:rPr>
                      </a:br>
                      <a:r>
                        <a:rPr lang="en-US" sz="1100" b="1" i="1" kern="1200">
                          <a:solidFill>
                            <a:schemeClr val="tx1"/>
                          </a:solidFill>
                          <a:latin typeface="+mn-lt"/>
                          <a:ea typeface="+mn-ea"/>
                          <a:cs typeface="+mn-cs"/>
                        </a:rPr>
                        <a:t>discussion, activities, Q&amp;A...</a:t>
                      </a:r>
                      <a:endParaRPr lang="en-US" sz="1900"/>
                    </a:p>
                  </a:txBody>
                  <a:tcPr marL="93260" marR="93260" marT="46630" marB="46630" anchor="ctr">
                    <a:solidFill>
                      <a:schemeClr val="bg1">
                        <a:lumMod val="85000"/>
                      </a:schemeClr>
                    </a:solidFill>
                  </a:tcPr>
                </a:tc>
                <a:tc>
                  <a:txBody>
                    <a:bodyPr/>
                    <a:lstStyle/>
                    <a:p>
                      <a:pPr algn="l" fontAlgn="t"/>
                      <a:endParaRPr lang="en-US" sz="1100" b="0" i="0" u="none" strike="noStrike" dirty="0">
                        <a:solidFill>
                          <a:srgbClr val="000000"/>
                        </a:solidFill>
                        <a:effectLst/>
                        <a:latin typeface="Calibri" panose="020F0502020204030204" pitchFamily="34" charset="0"/>
                      </a:endParaRPr>
                    </a:p>
                  </a:txBody>
                  <a:tcPr marL="4858" marR="4858" marT="4858" marB="0"/>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25 mins</a:t>
                      </a:r>
                    </a:p>
                  </a:txBody>
                  <a:tcPr marL="93260" marR="93260" marT="46630" marB="46630" anchor="ctr"/>
                </a:tc>
                <a:extLst>
                  <a:ext uri="{0D108BD9-81ED-4DB2-BD59-A6C34878D82A}">
                    <a16:rowId xmlns:a16="http://schemas.microsoft.com/office/drawing/2014/main" val="856531107"/>
                  </a:ext>
                </a:extLst>
              </a:tr>
              <a:tr h="1160670">
                <a:tc>
                  <a:txBody>
                    <a:bodyPr/>
                    <a:lstStyle/>
                    <a:p>
                      <a:pPr marL="0" marR="0" lvl="0" indent="0" algn="ctr" rtl="0" eaLnBrk="1" fontAlgn="auto" latinLnBrk="0" hangingPunct="1">
                        <a:lnSpc>
                          <a:spcPct val="100000"/>
                        </a:lnSpc>
                        <a:spcBef>
                          <a:spcPts val="0"/>
                        </a:spcBef>
                        <a:spcAft>
                          <a:spcPts val="0"/>
                        </a:spcAft>
                        <a:buFontTx/>
                        <a:buNone/>
                      </a:pPr>
                      <a:r>
                        <a:rPr lang="en-US" sz="1100" b="1" kern="1200">
                          <a:solidFill>
                            <a:schemeClr val="tx1"/>
                          </a:solidFill>
                          <a:latin typeface="+mn-lt"/>
                          <a:ea typeface="+mn-ea"/>
                          <a:cs typeface="+mn-cs"/>
                        </a:rPr>
                        <a:t>Session Closing / Homework </a:t>
                      </a:r>
                    </a:p>
                  </a:txBody>
                  <a:tcPr marL="93260" marR="93260" marT="46630" marB="46630" anchor="ctr">
                    <a:solidFill>
                      <a:schemeClr val="bg1">
                        <a:lumMod val="85000"/>
                      </a:schemeClr>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txBody>
                  <a:tcPr marL="93260" marR="93260" marT="46630" marB="46630" anchor="ctr"/>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 mins</a:t>
                      </a:r>
                    </a:p>
                  </a:txBody>
                  <a:tcPr marL="93260" marR="93260" marT="46630" marB="46630" anchor="ctr"/>
                </a:tc>
                <a:extLst>
                  <a:ext uri="{0D108BD9-81ED-4DB2-BD59-A6C34878D82A}">
                    <a16:rowId xmlns:a16="http://schemas.microsoft.com/office/drawing/2014/main" val="871732860"/>
                  </a:ext>
                </a:extLst>
              </a:tr>
            </a:tbl>
          </a:graphicData>
        </a:graphic>
      </p:graphicFrame>
      <p:sp>
        <p:nvSpPr>
          <p:cNvPr id="8" name="Rectangle 7">
            <a:extLst>
              <a:ext uri="{FF2B5EF4-FFF2-40B4-BE49-F238E27FC236}">
                <a16:creationId xmlns:a16="http://schemas.microsoft.com/office/drawing/2014/main" id="{1F7397A4-243E-4A23-ABCC-E749098B5614}"/>
              </a:ext>
            </a:extLst>
          </p:cNvPr>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1" name="Table 7">
            <a:extLst>
              <a:ext uri="{FF2B5EF4-FFF2-40B4-BE49-F238E27FC236}">
                <a16:creationId xmlns:a16="http://schemas.microsoft.com/office/drawing/2014/main" id="{F096DCE0-DDBF-471C-B745-45AD6FFA7853}"/>
              </a:ext>
            </a:extLst>
          </p:cNvPr>
          <p:cNvGraphicFramePr>
            <a:graphicFrameLocks noGrp="1"/>
          </p:cNvGraphicFramePr>
          <p:nvPr/>
        </p:nvGraphicFramePr>
        <p:xfrm>
          <a:off x="9739408" y="701003"/>
          <a:ext cx="2507327" cy="279781"/>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79781">
                <a:tc>
                  <a:txBody>
                    <a:bodyPr/>
                    <a:lstStyle/>
                    <a:p>
                      <a:pPr algn="ctr"/>
                      <a:r>
                        <a:rPr lang="en-US" sz="1200" dirty="0"/>
                        <a:t>CSA07P</a:t>
                      </a:r>
                    </a:p>
                  </a:txBody>
                  <a:tcPr marL="93260" marR="93260" marT="46630" marB="46630"/>
                </a:tc>
                <a:tc>
                  <a:txBody>
                    <a:bodyPr/>
                    <a:lstStyle/>
                    <a:p>
                      <a:pPr algn="ctr"/>
                      <a:r>
                        <a:rPr lang="en-US" sz="1200" dirty="0"/>
                        <a:t>2 of 2</a:t>
                      </a:r>
                    </a:p>
                  </a:txBody>
                  <a:tcPr marL="93260" marR="93260" marT="46630" marB="46630"/>
                </a:tc>
                <a:extLst>
                  <a:ext uri="{0D108BD9-81ED-4DB2-BD59-A6C34878D82A}">
                    <a16:rowId xmlns:a16="http://schemas.microsoft.com/office/drawing/2014/main" val="2418447303"/>
                  </a:ext>
                </a:extLst>
              </a:tr>
            </a:tbl>
          </a:graphicData>
        </a:graphic>
      </p:graphicFrame>
      <p:sp>
        <p:nvSpPr>
          <p:cNvPr id="9" name="Rectangle 8">
            <a:extLst>
              <a:ext uri="{FF2B5EF4-FFF2-40B4-BE49-F238E27FC236}">
                <a16:creationId xmlns:a16="http://schemas.microsoft.com/office/drawing/2014/main" id="{01DC40C2-19BB-43D5-A42B-4827517FBA31}"/>
              </a:ext>
            </a:extLst>
          </p:cNvPr>
          <p:cNvSpPr/>
          <p:nvPr/>
        </p:nvSpPr>
        <p:spPr>
          <a:xfrm>
            <a:off x="189738" y="154656"/>
            <a:ext cx="12031155" cy="542399"/>
          </a:xfrm>
          <a:prstGeom prst="rect">
            <a:avLst/>
          </a:prstGeom>
        </p:spPr>
        <p:txBody>
          <a:bodyPr wrap="square">
            <a:spAutoFit/>
          </a:bodyPr>
          <a:lstStyle/>
          <a:p>
            <a:pPr defTabSz="932597"/>
            <a:r>
              <a:rPr lang="en-US" sz="2856" spc="-51" dirty="0">
                <a:ln w="3175">
                  <a:noFill/>
                </a:ln>
                <a:solidFill>
                  <a:srgbClr val="000000"/>
                </a:solidFill>
                <a:latin typeface="Segoe UI Semibold"/>
                <a:cs typeface="Segoe UI"/>
              </a:rPr>
              <a:t>Design Presentation: Security</a:t>
            </a:r>
            <a:endParaRPr lang="en-US" sz="1836" dirty="0">
              <a:solidFill>
                <a:srgbClr val="000000"/>
              </a:solidFill>
              <a:latin typeface="Segoe UI"/>
            </a:endParaRPr>
          </a:p>
        </p:txBody>
      </p:sp>
    </p:spTree>
    <p:extLst>
      <p:ext uri="{BB962C8B-B14F-4D97-AF65-F5344CB8AC3E}">
        <p14:creationId xmlns:p14="http://schemas.microsoft.com/office/powerpoint/2010/main" val="14719782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503237" y="3096243"/>
            <a:ext cx="9327356" cy="508524"/>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36539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9498C2-8C62-4FFE-9586-B1F0BED9E4A4}"/>
              </a:ext>
            </a:extLst>
          </p:cNvPr>
          <p:cNvSpPr>
            <a:spLocks noGrp="1"/>
          </p:cNvSpPr>
          <p:nvPr>
            <p:ph type="title"/>
          </p:nvPr>
        </p:nvSpPr>
        <p:spPr/>
        <p:txBody>
          <a:bodyPr/>
          <a:lstStyle/>
          <a:p>
            <a:r>
              <a:rPr lang="en-US" dirty="0"/>
              <a:t>Topics Covered</a:t>
            </a:r>
          </a:p>
        </p:txBody>
      </p:sp>
      <p:sp>
        <p:nvSpPr>
          <p:cNvPr id="5" name="Text Placeholder 4">
            <a:extLst>
              <a:ext uri="{FF2B5EF4-FFF2-40B4-BE49-F238E27FC236}">
                <a16:creationId xmlns:a16="http://schemas.microsoft.com/office/drawing/2014/main" id="{61607BD4-8D92-479B-AE67-8395C31C2F17}"/>
              </a:ext>
            </a:extLst>
          </p:cNvPr>
          <p:cNvSpPr>
            <a:spLocks noGrp="1"/>
          </p:cNvSpPr>
          <p:nvPr>
            <p:ph type="body" sz="quarter" idx="10"/>
          </p:nvPr>
        </p:nvSpPr>
        <p:spPr>
          <a:xfrm>
            <a:off x="598148" y="1462924"/>
            <a:ext cx="11239464" cy="4973669"/>
          </a:xfrm>
        </p:spPr>
        <p:txBody>
          <a:bodyPr/>
          <a:lstStyle/>
          <a:p>
            <a:r>
              <a:rPr lang="en-US" sz="2400" dirty="0"/>
              <a:t>Security</a:t>
            </a:r>
            <a:br>
              <a:rPr lang="en-US" sz="2400" dirty="0"/>
            </a:br>
            <a:r>
              <a:rPr lang="it-IT" b="1" dirty="0"/>
              <a:t>Secure a database in Azure Synapse</a:t>
            </a:r>
          </a:p>
          <a:p>
            <a:endParaRPr lang="it-IT" b="1" dirty="0"/>
          </a:p>
          <a:p>
            <a:r>
              <a:rPr lang="it-IT" sz="2400" b="1" dirty="0"/>
              <a:t>Advanced data security</a:t>
            </a:r>
          </a:p>
          <a:p>
            <a:r>
              <a:rPr lang="it-IT" sz="2400" b="1" dirty="0"/>
              <a:t>Auditing</a:t>
            </a:r>
          </a:p>
          <a:p>
            <a:r>
              <a:rPr lang="it-IT" sz="2400" b="1" dirty="0"/>
              <a:t>Network security</a:t>
            </a:r>
          </a:p>
          <a:p>
            <a:r>
              <a:rPr lang="it-IT" sz="2400" b="1" dirty="0"/>
              <a:t>Authentication</a:t>
            </a:r>
          </a:p>
          <a:p>
            <a:r>
              <a:rPr lang="it-IT" sz="2400" b="1" dirty="0"/>
              <a:t>Access control</a:t>
            </a:r>
          </a:p>
          <a:p>
            <a:r>
              <a:rPr lang="it-IT" sz="2400" b="1" dirty="0"/>
              <a:t>Data protection</a:t>
            </a:r>
          </a:p>
          <a:p>
            <a:br>
              <a:rPr lang="en-US" sz="2400" dirty="0"/>
            </a:br>
            <a:br>
              <a:rPr lang="en-US" sz="1800" dirty="0"/>
            </a:br>
            <a:endParaRPr lang="en-US" sz="1800" dirty="0"/>
          </a:p>
        </p:txBody>
      </p:sp>
    </p:spTree>
    <p:extLst>
      <p:ext uri="{BB962C8B-B14F-4D97-AF65-F5344CB8AC3E}">
        <p14:creationId xmlns:p14="http://schemas.microsoft.com/office/powerpoint/2010/main" val="18559914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95915" y="3050126"/>
            <a:ext cx="5185566" cy="553998"/>
          </a:xfrm>
        </p:spPr>
        <p:txBody>
          <a:bodyPr/>
          <a:lstStyle/>
          <a:p>
            <a:r>
              <a:rPr lang="en-US" dirty="0"/>
              <a:t>Security in Azure Synapse</a:t>
            </a:r>
          </a:p>
        </p:txBody>
      </p:sp>
      <p:sp>
        <p:nvSpPr>
          <p:cNvPr id="2" name="Text Placeholder 1"/>
          <p:cNvSpPr>
            <a:spLocks noGrp="1"/>
          </p:cNvSpPr>
          <p:nvPr>
            <p:ph type="body" sz="quarter" idx="12"/>
          </p:nvPr>
        </p:nvSpPr>
        <p:spPr/>
        <p:txBody>
          <a:bodyPr/>
          <a:lstStyle/>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18384" y="808653"/>
            <a:ext cx="3560778" cy="565027"/>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99309" y="1699045"/>
            <a:ext cx="3857328" cy="111150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1</a:t>
            </a:r>
            <a:r>
              <a:rPr lang="en-US" b="1" dirty="0"/>
              <a:t>  Security baseline</a:t>
            </a:r>
          </a:p>
          <a:p>
            <a:pPr marL="287338" lvl="1" indent="0">
              <a:buNone/>
            </a:pPr>
            <a:r>
              <a:rPr lang="en-US" sz="1600" dirty="0">
                <a:solidFill>
                  <a:schemeClr val="tx1"/>
                </a:solidFill>
              </a:rPr>
              <a:t>Synapse Analytics security baseline for Azure Security Benchmark</a:t>
            </a:r>
            <a:endParaRPr lang="en-US" sz="1800"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902565" y="2963862"/>
            <a:ext cx="32397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2</a:t>
            </a:r>
            <a:r>
              <a:rPr lang="en-US" b="1" dirty="0"/>
              <a:t>  Network Security</a:t>
            </a:r>
          </a:p>
          <a:p>
            <a:pPr marL="287338" lvl="1" indent="0">
              <a:buNone/>
            </a:pPr>
            <a:r>
              <a:rPr lang="en-US" sz="1800" dirty="0">
                <a:solidFill>
                  <a:schemeClr val="tx1"/>
                </a:solidFill>
              </a:rPr>
              <a:t>Synapse Managed Virtual Network and Managed private endpoints</a:t>
            </a:r>
            <a:endParaRPr lang="en-US"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1" y="0"/>
            <a:ext cx="4491299" cy="6994524"/>
          </a:xfrm>
          <a:prstGeom prst="rect">
            <a:avLst/>
          </a:prstGeom>
          <a:noFill/>
        </p:spPr>
      </p:pic>
      <p:sp>
        <p:nvSpPr>
          <p:cNvPr id="9" name="Content Placeholder 3">
            <a:extLst>
              <a:ext uri="{FF2B5EF4-FFF2-40B4-BE49-F238E27FC236}">
                <a16:creationId xmlns:a16="http://schemas.microsoft.com/office/drawing/2014/main" id="{AF2937FF-9297-4214-B021-E6A06540F838}"/>
              </a:ext>
            </a:extLst>
          </p:cNvPr>
          <p:cNvSpPr txBox="1">
            <a:spLocks/>
          </p:cNvSpPr>
          <p:nvPr/>
        </p:nvSpPr>
        <p:spPr>
          <a:xfrm>
            <a:off x="4902565" y="4400025"/>
            <a:ext cx="3315913" cy="160020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3</a:t>
            </a:r>
            <a:r>
              <a:rPr lang="en-US" b="1" dirty="0"/>
              <a:t> Auditing</a:t>
            </a:r>
          </a:p>
          <a:p>
            <a:pPr marL="287338" lvl="1" indent="0">
              <a:buNone/>
            </a:pPr>
            <a:r>
              <a:rPr lang="en-US" sz="1800" dirty="0">
                <a:solidFill>
                  <a:schemeClr val="tx1"/>
                </a:solidFill>
              </a:rPr>
              <a:t>Set up auditing. Analyze audit logs and reports. Production practices</a:t>
            </a:r>
          </a:p>
          <a:p>
            <a:pPr marL="0" indent="0">
              <a:buNone/>
            </a:pPr>
            <a:endParaRPr lang="en-US" dirty="0"/>
          </a:p>
        </p:txBody>
      </p:sp>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Azure security baseline for Synapse Analytics</a:t>
            </a:r>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pPr marL="12953">
              <a:spcBef>
                <a:spcPts val="107"/>
              </a:spcBef>
            </a:pPr>
            <a:r>
              <a:rPr lang="en-US" b="1" dirty="0"/>
              <a:t>The Azure Security Baseline for Synapse Analytics</a:t>
            </a:r>
            <a:endParaRPr spc="-41" dirty="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extLst>
              <p:ext uri="{D42A27DB-BD31-4B8C-83A1-F6EECF244321}">
                <p14:modId xmlns:p14="http://schemas.microsoft.com/office/powerpoint/2010/main" val="37435515"/>
              </p:ext>
            </p:extLst>
          </p:nvPr>
        </p:nvGraphicFramePr>
        <p:xfrm>
          <a:off x="620098" y="1363662"/>
          <a:ext cx="10881784" cy="4819200"/>
        </p:xfrm>
        <a:graphic>
          <a:graphicData uri="http://schemas.openxmlformats.org/drawingml/2006/table">
            <a:tbl>
              <a:tblPr firstRow="1" bandRow="1">
                <a:tableStyleId>{5C22544A-7EE6-4342-B048-85BDC9FD1C3A}</a:tableStyleId>
              </a:tblPr>
              <a:tblGrid>
                <a:gridCol w="5440892">
                  <a:extLst>
                    <a:ext uri="{9D8B030D-6E8A-4147-A177-3AD203B41FA5}">
                      <a16:colId xmlns:a16="http://schemas.microsoft.com/office/drawing/2014/main" val="1146731886"/>
                    </a:ext>
                  </a:extLst>
                </a:gridCol>
                <a:gridCol w="5440892">
                  <a:extLst>
                    <a:ext uri="{9D8B030D-6E8A-4147-A177-3AD203B41FA5}">
                      <a16:colId xmlns:a16="http://schemas.microsoft.com/office/drawing/2014/main" val="1593663304"/>
                    </a:ext>
                  </a:extLst>
                </a:gridCol>
              </a:tblGrid>
              <a:tr h="82040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dirty="0"/>
                        <a:t>Contains recommendations that will help you improve the security posture of your deployment</a:t>
                      </a:r>
                    </a:p>
                    <a:p>
                      <a:endParaRPr lang="en-US" sz="1800" dirty="0"/>
                    </a:p>
                  </a:txBody>
                  <a:tcPr/>
                </a:tc>
                <a:tc hMerge="1">
                  <a:txBody>
                    <a:bodyPr/>
                    <a:lstStyle/>
                    <a:p>
                      <a:endParaRPr lang="en-US" dirty="0"/>
                    </a:p>
                  </a:txBody>
                  <a:tcPr/>
                </a:tc>
                <a:extLst>
                  <a:ext uri="{0D108BD9-81ED-4DB2-BD59-A6C34878D82A}">
                    <a16:rowId xmlns:a16="http://schemas.microsoft.com/office/drawing/2014/main" val="1344869916"/>
                  </a:ext>
                </a:extLst>
              </a:tr>
              <a:tr h="1289200">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b="0" dirty="0">
                          <a:solidFill>
                            <a:srgbClr val="171717"/>
                          </a:solidFill>
                          <a:latin typeface="Segoe UI" panose="020B0502040204020203" pitchFamily="34" charset="0"/>
                        </a:rPr>
                        <a:t>Network security</a:t>
                      </a:r>
                    </a:p>
                  </a:txBody>
                  <a:tcPr/>
                </a:tc>
                <a:tc>
                  <a:txBody>
                    <a:bodyPr/>
                    <a:lstStyle/>
                    <a:p>
                      <a:r>
                        <a:rPr lang="en-US" sz="1200" dirty="0"/>
                        <a:t>Protect with VNETs</a:t>
                      </a:r>
                    </a:p>
                    <a:p>
                      <a:r>
                        <a:rPr lang="en-US" sz="1200" dirty="0"/>
                        <a:t>Monitor configuration and traffic of VNETs, subnets and network interfaces Use Advanced Threat Protection (ATP) and DDoS Protection, </a:t>
                      </a:r>
                    </a:p>
                    <a:p>
                      <a:r>
                        <a:rPr lang="en-US" sz="1200" dirty="0"/>
                        <a:t>Record network packets, </a:t>
                      </a:r>
                    </a:p>
                    <a:p>
                      <a:r>
                        <a:rPr lang="en-US" sz="1200" dirty="0"/>
                        <a:t>Use tags for network security groups</a:t>
                      </a:r>
                    </a:p>
                  </a:txBody>
                  <a:tcPr/>
                </a:tc>
                <a:extLst>
                  <a:ext uri="{0D108BD9-81ED-4DB2-BD59-A6C34878D82A}">
                    <a16:rowId xmlns:a16="http://schemas.microsoft.com/office/drawing/2014/main" val="1405853040"/>
                  </a:ext>
                </a:extLst>
              </a:tr>
              <a:tr h="1758000">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Logging and monitoring</a:t>
                      </a:r>
                    </a:p>
                  </a:txBody>
                  <a:tcPr/>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Update time synchronization for your compute deployments,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Central security log management,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Enable auditing on the Azure SQL server-level,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Configure security log storage retention,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Use advanced Threat Protection (ATP) for Azure SQL Database in conjunction with Azure Security Center to monitor and alert on anomalous activity</a:t>
                      </a:r>
                    </a:p>
                    <a:p>
                      <a:endParaRPr lang="en-US" sz="1200" kern="1200" dirty="0">
                        <a:solidFill>
                          <a:schemeClr val="dk1"/>
                        </a:solidFill>
                        <a:latin typeface="+mn-lt"/>
                        <a:ea typeface="+mn-ea"/>
                        <a:cs typeface="+mn-cs"/>
                      </a:endParaRPr>
                    </a:p>
                  </a:txBody>
                  <a:tcPr/>
                </a:tc>
                <a:extLst>
                  <a:ext uri="{0D108BD9-81ED-4DB2-BD59-A6C34878D82A}">
                    <a16:rowId xmlns:a16="http://schemas.microsoft.com/office/drawing/2014/main" val="2639256789"/>
                  </a:ext>
                </a:extLst>
              </a:tr>
              <a:tr h="475800">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u="none" dirty="0">
                          <a:solidFill>
                            <a:srgbClr val="171717"/>
                          </a:solidFill>
                          <a:latin typeface="Segoe UI" panose="020B0502040204020203" pitchFamily="34" charset="0"/>
                        </a:rPr>
                        <a:t>Identity and access control</a:t>
                      </a:r>
                    </a:p>
                  </a:txBody>
                  <a:tcPr/>
                </a:tc>
                <a:tc>
                  <a:txBody>
                    <a:bodyPr/>
                    <a:lstStyle/>
                    <a:p>
                      <a:endParaRPr lang="en-US" dirty="0"/>
                    </a:p>
                  </a:txBody>
                  <a:tcPr/>
                </a:tc>
                <a:extLst>
                  <a:ext uri="{0D108BD9-81ED-4DB2-BD59-A6C34878D82A}">
                    <a16:rowId xmlns:a16="http://schemas.microsoft.com/office/drawing/2014/main" val="3316683679"/>
                  </a:ext>
                </a:extLst>
              </a:tr>
              <a:tr h="475800">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u="none" dirty="0">
                          <a:solidFill>
                            <a:srgbClr val="171717"/>
                          </a:solidFill>
                          <a:latin typeface="Segoe UI" panose="020B0502040204020203" pitchFamily="34" charset="0"/>
                        </a:rPr>
                        <a:t>Data protection</a:t>
                      </a:r>
                    </a:p>
                  </a:txBody>
                  <a:tcPr/>
                </a:tc>
                <a:tc>
                  <a:txBody>
                    <a:bodyPr/>
                    <a:lstStyle/>
                    <a:p>
                      <a:endParaRPr lang="en-US" dirty="0"/>
                    </a:p>
                  </a:txBody>
                  <a:tcPr/>
                </a:tc>
                <a:extLst>
                  <a:ext uri="{0D108BD9-81ED-4DB2-BD59-A6C34878D82A}">
                    <a16:rowId xmlns:a16="http://schemas.microsoft.com/office/drawing/2014/main" val="1213133022"/>
                  </a:ext>
                </a:extLst>
              </a:tr>
            </a:tbl>
          </a:graphicData>
        </a:graphic>
      </p:graphicFrame>
    </p:spTree>
    <p:extLst>
      <p:ext uri="{BB962C8B-B14F-4D97-AF65-F5344CB8AC3E}">
        <p14:creationId xmlns:p14="http://schemas.microsoft.com/office/powerpoint/2010/main" val="26460901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pPr marL="12953">
              <a:spcBef>
                <a:spcPts val="107"/>
              </a:spcBef>
            </a:pPr>
            <a:r>
              <a:rPr lang="en-US" b="1" dirty="0"/>
              <a:t>The Azure Security Baseline for Synapse Analytics</a:t>
            </a:r>
            <a:endParaRPr spc="-41" dirty="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extLst>
              <p:ext uri="{D42A27DB-BD31-4B8C-83A1-F6EECF244321}">
                <p14:modId xmlns:p14="http://schemas.microsoft.com/office/powerpoint/2010/main" val="3363893585"/>
              </p:ext>
            </p:extLst>
          </p:nvPr>
        </p:nvGraphicFramePr>
        <p:xfrm>
          <a:off x="620098" y="1363662"/>
          <a:ext cx="10881784" cy="3669862"/>
        </p:xfrm>
        <a:graphic>
          <a:graphicData uri="http://schemas.openxmlformats.org/drawingml/2006/table">
            <a:tbl>
              <a:tblPr firstRow="1" bandRow="1">
                <a:tableStyleId>{5C22544A-7EE6-4342-B048-85BDC9FD1C3A}</a:tableStyleId>
              </a:tblPr>
              <a:tblGrid>
                <a:gridCol w="5440892">
                  <a:extLst>
                    <a:ext uri="{9D8B030D-6E8A-4147-A177-3AD203B41FA5}">
                      <a16:colId xmlns:a16="http://schemas.microsoft.com/office/drawing/2014/main" val="1146731886"/>
                    </a:ext>
                  </a:extLst>
                </a:gridCol>
                <a:gridCol w="5440892">
                  <a:extLst>
                    <a:ext uri="{9D8B030D-6E8A-4147-A177-3AD203B41FA5}">
                      <a16:colId xmlns:a16="http://schemas.microsoft.com/office/drawing/2014/main" val="1593663304"/>
                    </a:ext>
                  </a:extLst>
                </a:gridCol>
              </a:tblGrid>
              <a:tr h="330373">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dirty="0"/>
                        <a:t>Contains recommendations that will help you improve the security posture of your deployment</a:t>
                      </a:r>
                    </a:p>
                    <a:p>
                      <a:endParaRPr lang="en-US" sz="1800" dirty="0"/>
                    </a:p>
                  </a:txBody>
                  <a:tcPr/>
                </a:tc>
                <a:tc hMerge="1">
                  <a:txBody>
                    <a:bodyPr/>
                    <a:lstStyle/>
                    <a:p>
                      <a:endParaRPr lang="en-US" dirty="0"/>
                    </a:p>
                  </a:txBody>
                  <a:tcPr/>
                </a:tc>
                <a:extLst>
                  <a:ext uri="{0D108BD9-81ED-4DB2-BD59-A6C34878D82A}">
                    <a16:rowId xmlns:a16="http://schemas.microsoft.com/office/drawing/2014/main" val="1344869916"/>
                  </a:ext>
                </a:extLst>
              </a:tr>
              <a:tr h="43282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Vulnerability management</a:t>
                      </a:r>
                      <a:endParaRPr lang="en-US" sz="1600" dirty="0"/>
                    </a:p>
                  </a:txBody>
                  <a:tcPr/>
                </a:tc>
                <a:tc>
                  <a:txBody>
                    <a:bodyPr/>
                    <a:lstStyle/>
                    <a:p>
                      <a:endParaRPr lang="en-US"/>
                    </a:p>
                  </a:txBody>
                  <a:tcPr/>
                </a:tc>
                <a:extLst>
                  <a:ext uri="{0D108BD9-81ED-4DB2-BD59-A6C34878D82A}">
                    <a16:rowId xmlns:a16="http://schemas.microsoft.com/office/drawing/2014/main" val="269159401"/>
                  </a:ext>
                </a:extLst>
              </a:tr>
              <a:tr h="43282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Inventory and asset management</a:t>
                      </a:r>
                      <a:endParaRPr lang="en-US" sz="1600" dirty="0"/>
                    </a:p>
                  </a:txBody>
                  <a:tcPr/>
                </a:tc>
                <a:tc>
                  <a:txBody>
                    <a:bodyPr/>
                    <a:lstStyle/>
                    <a:p>
                      <a:endParaRPr lang="en-US"/>
                    </a:p>
                  </a:txBody>
                  <a:tcPr/>
                </a:tc>
                <a:extLst>
                  <a:ext uri="{0D108BD9-81ED-4DB2-BD59-A6C34878D82A}">
                    <a16:rowId xmlns:a16="http://schemas.microsoft.com/office/drawing/2014/main" val="2924426900"/>
                  </a:ext>
                </a:extLst>
              </a:tr>
              <a:tr h="43282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Secure configuration</a:t>
                      </a:r>
                      <a:endParaRPr lang="en-US" sz="1600" dirty="0"/>
                    </a:p>
                  </a:txBody>
                  <a:tcPr/>
                </a:tc>
                <a:tc>
                  <a:txBody>
                    <a:bodyPr/>
                    <a:lstStyle/>
                    <a:p>
                      <a:endParaRPr lang="en-US"/>
                    </a:p>
                  </a:txBody>
                  <a:tcPr/>
                </a:tc>
                <a:extLst>
                  <a:ext uri="{0D108BD9-81ED-4DB2-BD59-A6C34878D82A}">
                    <a16:rowId xmlns:a16="http://schemas.microsoft.com/office/drawing/2014/main" val="3859662132"/>
                  </a:ext>
                </a:extLst>
              </a:tr>
              <a:tr h="43282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Malware defense</a:t>
                      </a:r>
                      <a:endParaRPr lang="en-US" sz="1600" dirty="0"/>
                    </a:p>
                  </a:txBody>
                  <a:tcPr/>
                </a:tc>
                <a:tc>
                  <a:txBody>
                    <a:bodyPr/>
                    <a:lstStyle/>
                    <a:p>
                      <a:endParaRPr lang="en-US"/>
                    </a:p>
                  </a:txBody>
                  <a:tcPr/>
                </a:tc>
                <a:extLst>
                  <a:ext uri="{0D108BD9-81ED-4DB2-BD59-A6C34878D82A}">
                    <a16:rowId xmlns:a16="http://schemas.microsoft.com/office/drawing/2014/main" val="788641159"/>
                  </a:ext>
                </a:extLst>
              </a:tr>
              <a:tr h="43282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Data recovery</a:t>
                      </a:r>
                      <a:endParaRPr lang="en-US" sz="1600" dirty="0"/>
                    </a:p>
                  </a:txBody>
                  <a:tcPr/>
                </a:tc>
                <a:tc>
                  <a:txBody>
                    <a:bodyPr/>
                    <a:lstStyle/>
                    <a:p>
                      <a:endParaRPr lang="en-US"/>
                    </a:p>
                  </a:txBody>
                  <a:tcPr/>
                </a:tc>
                <a:extLst>
                  <a:ext uri="{0D108BD9-81ED-4DB2-BD59-A6C34878D82A}">
                    <a16:rowId xmlns:a16="http://schemas.microsoft.com/office/drawing/2014/main" val="3961777980"/>
                  </a:ext>
                </a:extLst>
              </a:tr>
              <a:tr h="43282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Incident response</a:t>
                      </a:r>
                      <a:endParaRPr lang="en-US" sz="1600" dirty="0"/>
                    </a:p>
                  </a:txBody>
                  <a:tcPr/>
                </a:tc>
                <a:tc>
                  <a:txBody>
                    <a:bodyPr/>
                    <a:lstStyle/>
                    <a:p>
                      <a:endParaRPr lang="en-US"/>
                    </a:p>
                  </a:txBody>
                  <a:tcPr/>
                </a:tc>
                <a:extLst>
                  <a:ext uri="{0D108BD9-81ED-4DB2-BD59-A6C34878D82A}">
                    <a16:rowId xmlns:a16="http://schemas.microsoft.com/office/drawing/2014/main" val="1381447251"/>
                  </a:ext>
                </a:extLst>
              </a:tr>
              <a:tr h="43282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Penetration tests and red team exercises</a:t>
                      </a:r>
                      <a:endParaRPr lang="en-US" sz="1600" dirty="0"/>
                    </a:p>
                  </a:txBody>
                  <a:tcPr/>
                </a:tc>
                <a:tc>
                  <a:txBody>
                    <a:bodyPr/>
                    <a:lstStyle/>
                    <a:p>
                      <a:endParaRPr lang="en-US" dirty="0"/>
                    </a:p>
                  </a:txBody>
                  <a:tcPr/>
                </a:tc>
                <a:extLst>
                  <a:ext uri="{0D108BD9-81ED-4DB2-BD59-A6C34878D82A}">
                    <a16:rowId xmlns:a16="http://schemas.microsoft.com/office/drawing/2014/main" val="39930680"/>
                  </a:ext>
                </a:extLst>
              </a:tr>
            </a:tbl>
          </a:graphicData>
        </a:graphic>
      </p:graphicFrame>
    </p:spTree>
    <p:extLst>
      <p:ext uri="{BB962C8B-B14F-4D97-AF65-F5344CB8AC3E}">
        <p14:creationId xmlns:p14="http://schemas.microsoft.com/office/powerpoint/2010/main" val="413679281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Network Security in Synapse</a:t>
            </a:r>
            <a:endParaRPr lang="en-US" dirty="0"/>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DESIGN_ID_AZURE SOLUTIONS BUSINESS" val="Rx3Dzo7J"/>
  <p:tag name="ARTICULATE_DESIGN_ID_ANALYTICS SURGE" val="yY4AfhDE"/>
  <p:tag name="ARTICULATE_SLIDE_COUNT" val="68"/>
  <p:tag name="ARTICULATE_PROJECT_OPEN" val="0"/>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0" ma:contentTypeDescription="Create a new document." ma:contentTypeScope="" ma:versionID="2a6432daa0363d4330743904c5c3594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af36c59d15cee7608acf327b9dcc5d7b"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7a42ea66-c3dc-4710-b631-02025482a5dd"/>
    <ds:schemaRef ds:uri="http://schemas.microsoft.com/office/2006/documentManagement/types"/>
    <ds:schemaRef ds:uri="dba1f193-0e30-4fc9-87d8-4653d789ea3e"/>
    <ds:schemaRef ds:uri="http://purl.org/dc/elements/1.1/"/>
    <ds:schemaRef ds:uri="http://www.w3.org/XML/1998/namespace"/>
    <ds:schemaRef ds:uri="http://schemas.microsoft.com/office/2006/metadata/properties"/>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E3BA28B8-135A-4B92-871F-F979B51D9C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Brand_template_16-9_Business_BLUE_2016_4</Template>
  <TotalTime>11708</TotalTime>
  <Words>1079</Words>
  <Application>Microsoft Office PowerPoint</Application>
  <PresentationFormat>Custom</PresentationFormat>
  <Paragraphs>215</Paragraphs>
  <Slides>21</Slides>
  <Notes>11</Notes>
  <HiddenSlides>3</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21</vt:i4>
      </vt:variant>
    </vt:vector>
  </HeadingPairs>
  <TitlesOfParts>
    <vt:vector size="33" baseType="lpstr">
      <vt:lpstr>Arial</vt:lpstr>
      <vt:lpstr>Arial Nova</vt:lpstr>
      <vt:lpstr>Calibri</vt:lpstr>
      <vt:lpstr>Calibri Light</vt:lpstr>
      <vt:lpstr>Consolas</vt:lpstr>
      <vt:lpstr>Segoe UI</vt:lpstr>
      <vt:lpstr>Segoe UI Light</vt:lpstr>
      <vt:lpstr>Segoe UI Semibold</vt:lpstr>
      <vt:lpstr>SFMono-Regular</vt:lpstr>
      <vt:lpstr>Wingdings</vt:lpstr>
      <vt:lpstr>Analytics Surge</vt:lpstr>
      <vt:lpstr>2_Microsoft Generic 2019</vt:lpstr>
      <vt:lpstr>Design Presentation: Security</vt:lpstr>
      <vt:lpstr>PowerPoint Presentation</vt:lpstr>
      <vt:lpstr>Topics Covered</vt:lpstr>
      <vt:lpstr>Security in Azure Synapse</vt:lpstr>
      <vt:lpstr>Agenda</vt:lpstr>
      <vt:lpstr>Azure security baseline for Synapse Analytics</vt:lpstr>
      <vt:lpstr>The Azure Security Baseline for Synapse Analytics</vt:lpstr>
      <vt:lpstr>The Azure Security Baseline for Synapse Analytics</vt:lpstr>
      <vt:lpstr>Network Security in Synapse</vt:lpstr>
      <vt:lpstr>Add Synapse Workspace IP firewall rules</vt:lpstr>
      <vt:lpstr>Create an Azure Synapse workspace with a Managed workspace Virtual Network</vt:lpstr>
      <vt:lpstr>Managed private endpoints for SQL pool and SQL on-demand and other data sources </vt:lpstr>
      <vt:lpstr>Manage VNets in Synapse Workspace</vt:lpstr>
      <vt:lpstr>Connecting to Synapse from On-Premise</vt:lpstr>
      <vt:lpstr>Auditing</vt:lpstr>
      <vt:lpstr>Auditing in Azure Synapse Analytics</vt:lpstr>
      <vt:lpstr>Set up auditing for your server</vt:lpstr>
      <vt:lpstr>Analyze audit logs and reports </vt:lpstr>
      <vt:lpstr>Production practices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Guerilla Artist Collective</dc:creator>
  <dc:description>Template: Maryfj_x000d_
Formatting:_x000d_
Audience Type:</dc:description>
  <cp:lastModifiedBy>Roxana Goidaci</cp:lastModifiedBy>
  <cp:revision>338</cp:revision>
  <dcterms:created xsi:type="dcterms:W3CDTF">2016-03-10T00:17:44Z</dcterms:created>
  <dcterms:modified xsi:type="dcterms:W3CDTF">2020-07-29T09:52:36Z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0x010100DE58024C6567C84081E25B892126C531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v-damima@microsoft.com</vt:lpwstr>
  </property>
  <property fmtid="{D5CDD505-2E9C-101B-9397-08002B2CF9AE}" pid="17" name="MSIP_Label_f42aa342-8706-4288-bd11-ebb85995028c_SetDate">
    <vt:lpwstr>2017-11-03T13:52:25.0874008Z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y fmtid="{D5CDD505-2E9C-101B-9397-08002B2CF9AE}" pid="22" name="ArticulateGUID">
    <vt:lpwstr>1AC1F3CA-8A95-45AA-9747-9DBC21231F71</vt:lpwstr>
  </property>
  <property fmtid="{D5CDD505-2E9C-101B-9397-08002B2CF9AE}" pid="23" name="ArticulatePath">
    <vt:lpwstr>ASB_PPT_Template_06_26_19_v3</vt:lpwstr>
  </property>
</Properties>
</file>